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042" r:id="rId2"/>
    <p:sldId id="2049" r:id="rId3"/>
    <p:sldId id="2064" r:id="rId4"/>
    <p:sldId id="2055" r:id="rId5"/>
    <p:sldId id="2052" r:id="rId6"/>
    <p:sldId id="2056" r:id="rId7"/>
    <p:sldId id="2057" r:id="rId8"/>
    <p:sldId id="2061" r:id="rId9"/>
    <p:sldId id="2058" r:id="rId10"/>
    <p:sldId id="2063" r:id="rId11"/>
    <p:sldId id="2059" r:id="rId12"/>
    <p:sldId id="2062" r:id="rId13"/>
    <p:sldId id="2060" r:id="rId14"/>
    <p:sldId id="2053" r:id="rId15"/>
    <p:sldId id="2026" r:id="rId16"/>
  </p:sldIdLst>
  <p:sldSz cx="24377650" cy="13716000"/>
  <p:notesSz cx="6858000" cy="9144000"/>
  <p:defaultTextStyle>
    <a:defPPr>
      <a:defRPr lang="en-US"/>
    </a:defPPr>
    <a:lvl1pPr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1pPr>
    <a:lvl2pPr marL="912813" indent="-4556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2pPr>
    <a:lvl3pPr marL="1827213" indent="-9128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3pPr>
    <a:lvl4pPr marL="2741613" indent="-13700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4pPr>
    <a:lvl5pPr marL="3656013" indent="-18272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>
          <p15:clr>
            <a:srgbClr val="A4A3A4"/>
          </p15:clr>
        </p15:guide>
        <p15:guide id="2" pos="14278">
          <p15:clr>
            <a:srgbClr val="A4A3A4"/>
          </p15:clr>
        </p15:guide>
        <p15:guide id="3" pos="1078">
          <p15:clr>
            <a:srgbClr val="A4A3A4"/>
          </p15:clr>
        </p15:guide>
        <p15:guide id="4" pos="7678">
          <p15:clr>
            <a:srgbClr val="A4A3A4"/>
          </p15:clr>
        </p15:guide>
        <p15:guide id="5" orient="horz" pos="5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B1F4D"/>
    <a:srgbClr val="00B8DB"/>
    <a:srgbClr val="EC72A5"/>
    <a:srgbClr val="2D1E42"/>
    <a:srgbClr val="583F52"/>
    <a:srgbClr val="4AEDDE"/>
    <a:srgbClr val="FA5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8" autoAdjust="0"/>
    <p:restoredTop sz="51013" autoAdjust="0"/>
  </p:normalViewPr>
  <p:slideViewPr>
    <p:cSldViewPr snapToGrid="0" snapToObjects="1">
      <p:cViewPr varScale="1">
        <p:scale>
          <a:sx n="22" d="100"/>
          <a:sy n="22" d="100"/>
        </p:scale>
        <p:origin x="1368" y="18"/>
      </p:cViewPr>
      <p:guideLst>
        <p:guide orient="horz" pos="8136"/>
        <p:guide pos="14278"/>
        <p:guide pos="1078"/>
        <p:guide pos="7678"/>
        <p:guide orient="horz" pos="504"/>
      </p:guideLst>
    </p:cSldViewPr>
  </p:slideViewPr>
  <p:notesTextViewPr>
    <p:cViewPr>
      <p:scale>
        <a:sx n="176" d="100"/>
        <a:sy n="176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C428CF-E498-45DE-9A24-1028D44A27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Calibri Ligh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CAA73-96AB-4A61-93D2-02699238432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Calibri Light"/>
              </a:defRPr>
            </a:lvl1pPr>
          </a:lstStyle>
          <a:p>
            <a:pPr>
              <a:defRPr/>
            </a:pPr>
            <a:fld id="{AFAF2467-FF76-45AB-8179-17D57C78906B}" type="datetimeFigureOut">
              <a:rPr lang="en-US"/>
              <a:pPr>
                <a:defRPr/>
              </a:pPr>
              <a:t>26-Jul-18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A4BCC-05D9-4F74-9E28-78F75F3E6C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F00608C-C9AB-47EA-AFA8-CDD9C128E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72519-12A2-4D00-94E6-D6A928EBC1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Calibri Ligh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1D33D-583C-489A-AA4F-308403C4F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Calibri Light"/>
              </a:defRPr>
            </a:lvl1pPr>
          </a:lstStyle>
          <a:p>
            <a:pPr>
              <a:defRPr/>
            </a:pPr>
            <a:fld id="{4F1DEF46-728A-4891-A4CF-4BCF3DBF3E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28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72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16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0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ourselves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Name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topic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Reference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4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Between group study: no user performs both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Tangible  physical properties &gt; 2D multi-touch = awareness of other user’s action… can prevent conflicts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of tangibles increased awareness of other user  (</a:t>
            </a:r>
            <a:r>
              <a:rPr lang="en-US" dirty="0" err="1"/>
              <a:t>colocated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 interview -&gt; Auditory feedback moving the tangible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Finding: </a:t>
            </a:r>
            <a:r>
              <a:rPr lang="en-US" dirty="0"/>
              <a:t>role of auditory feedback for tangibles is not confirmed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64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Conflicts can occur between users</a:t>
            </a:r>
          </a:p>
          <a:p>
            <a:pPr marL="342900" indent="-342900">
              <a:buFontTx/>
              <a:buChar char="-"/>
            </a:pPr>
            <a:r>
              <a:rPr lang="en-US" dirty="0"/>
              <a:t>Info Cards – </a:t>
            </a:r>
            <a:r>
              <a:rPr lang="en-US" b="1" dirty="0"/>
              <a:t>shared object – notified to users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Conflict usually arise from the design of the system in use (mixing collaborative and non-collaborative parts)</a:t>
            </a: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b="1" dirty="0"/>
              <a:t>Takeaway </a:t>
            </a:r>
            <a:r>
              <a:rPr lang="en-US" dirty="0"/>
              <a:t>positive experiences due to conflicts are rare -&gt; more the </a:t>
            </a:r>
            <a:r>
              <a:rPr lang="en-US" b="1" dirty="0"/>
              <a:t>exception than the rule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532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Olsen et al, 2011 did a case study of children’s collaborative behavior around a multi-touch tabletop interface. </a:t>
            </a:r>
          </a:p>
          <a:p>
            <a:pPr marL="342900" indent="-342900">
              <a:buFontTx/>
              <a:buChar char="-"/>
            </a:pPr>
            <a:r>
              <a:rPr lang="en-US" dirty="0"/>
              <a:t>Using digital widgets led to conflicts over interface elements</a:t>
            </a:r>
          </a:p>
          <a:p>
            <a:pPr marL="342900" indent="-342900">
              <a:buFontTx/>
              <a:buChar char="-"/>
            </a:pPr>
            <a:r>
              <a:rPr lang="en-US" dirty="0"/>
              <a:t>Tangible Toolbar widgets, made of wood, led to less conflicts and more </a:t>
            </a:r>
            <a:r>
              <a:rPr lang="en-US" b="1" dirty="0"/>
              <a:t>turn taking </a:t>
            </a:r>
            <a:r>
              <a:rPr lang="en-US" dirty="0"/>
              <a:t>behavior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3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l" eaLnBrk="1" hangingPunct="1">
              <a:buFont typeface="+mj-lt"/>
              <a:buAutoNum type="arabicPeriod"/>
            </a:pPr>
            <a:r>
              <a:rPr lang="en-US" altLang="en-US" sz="2400" b="1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queuing</a:t>
            </a:r>
            <a:r>
              <a:rPr lang="en-US" altLang="en-US" sz="2400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, </a:t>
            </a:r>
            <a:r>
              <a:rPr lang="en-US" altLang="en-US" sz="2400" b="1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time constraints</a:t>
            </a:r>
          </a:p>
          <a:p>
            <a:pPr marL="457200" indent="-457200" algn="l" eaLnBrk="1" hangingPunct="1">
              <a:buFont typeface="+mj-lt"/>
              <a:buAutoNum type="arabicPeriod"/>
            </a:pPr>
            <a:r>
              <a:rPr lang="en-US" altLang="en-US" sz="2400" b="1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usability</a:t>
            </a:r>
            <a:r>
              <a:rPr lang="en-US" altLang="en-US" sz="2400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 or </a:t>
            </a:r>
            <a:r>
              <a:rPr lang="en-US" altLang="en-US" sz="2400" b="1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user experience</a:t>
            </a:r>
            <a:r>
              <a:rPr lang="en-US" altLang="en-US" sz="2400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 issues</a:t>
            </a:r>
          </a:p>
          <a:p>
            <a:pPr marL="457200" marR="0" lvl="0" indent="-457200" algn="l" defTabSz="9128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en-US" sz="2400" b="1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unfamiliarity</a:t>
            </a:r>
            <a:r>
              <a:rPr lang="en-US" altLang="en-US" sz="2400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, </a:t>
            </a:r>
            <a:r>
              <a:rPr lang="en-US" altLang="en-US" sz="2400" b="1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crowdedness</a:t>
            </a:r>
          </a:p>
          <a:p>
            <a:pPr marL="457200" marR="0" lvl="0" indent="-457200" algn="l" defTabSz="9128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en-US" sz="2400" b="1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Exhaustion</a:t>
            </a:r>
          </a:p>
          <a:p>
            <a:pPr marL="342900" marR="0" lvl="0" indent="-342900" algn="l" defTabSz="9128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en-US" sz="2400" dirty="0">
              <a:solidFill>
                <a:schemeClr val="tx2"/>
              </a:solidFill>
              <a:latin typeface="Raleway"/>
              <a:ea typeface="Raleway"/>
              <a:cs typeface="Raleway"/>
            </a:endParaRPr>
          </a:p>
          <a:p>
            <a:pPr marL="342900" indent="-342900" algn="l" eaLnBrk="1" hangingPunct="1"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Completion</a:t>
            </a:r>
            <a:r>
              <a:rPr lang="en-US" altLang="en-US" sz="2400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: depleted all possible  interaction possibilities</a:t>
            </a:r>
          </a:p>
          <a:p>
            <a:pPr marL="0" marR="0" lvl="0" indent="0" algn="l" defTabSz="9128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dirty="0">
              <a:solidFill>
                <a:schemeClr val="tx2"/>
              </a:solidFill>
              <a:latin typeface="Raleway"/>
              <a:ea typeface="Raleway"/>
              <a:cs typeface="Raleway"/>
            </a:endParaRPr>
          </a:p>
          <a:p>
            <a:pPr algn="l" eaLnBrk="1" hangingPunct="1"/>
            <a:r>
              <a:rPr lang="en-US" dirty="0"/>
              <a:t>Aim for </a:t>
            </a:r>
            <a:r>
              <a:rPr lang="en-US" dirty="0" err="1"/>
              <a:t>diseng</a:t>
            </a:r>
            <a:r>
              <a:rPr lang="en-US" dirty="0"/>
              <a:t>. and not dropout. Because it leads to negative 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53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7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What? – </a:t>
            </a:r>
            <a:r>
              <a:rPr lang="en-US" dirty="0"/>
              <a:t>Interfaces bigger than table </a:t>
            </a:r>
            <a:r>
              <a:rPr lang="en-US" b="1" dirty="0"/>
              <a:t>Input</a:t>
            </a:r>
            <a:r>
              <a:rPr lang="en-US" dirty="0"/>
              <a:t>: gesture based, </a:t>
            </a:r>
            <a:r>
              <a:rPr lang="en-US" b="1" dirty="0"/>
              <a:t>touch, tangibles – we focus on. </a:t>
            </a:r>
            <a:endParaRPr lang="en-US" b="0" dirty="0"/>
          </a:p>
          <a:p>
            <a:endParaRPr lang="en-US" b="0" dirty="0"/>
          </a:p>
          <a:p>
            <a:r>
              <a:rPr lang="en-US" b="1" dirty="0"/>
              <a:t>Why? - </a:t>
            </a:r>
            <a:r>
              <a:rPr lang="en-US" b="0" dirty="0"/>
              <a:t>Large screen real estate, collaborative work…. transition</a:t>
            </a:r>
          </a:p>
          <a:p>
            <a:endParaRPr lang="en-US" b="0" dirty="0"/>
          </a:p>
          <a:p>
            <a:r>
              <a:rPr lang="en-US" b="1" dirty="0"/>
              <a:t>What context? </a:t>
            </a:r>
            <a:r>
              <a:rPr lang="en-US" b="0" dirty="0"/>
              <a:t>– private (research). public  (public displays). Semi-public (Offices, Schools)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15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5FA1BFD8-6615-4D1A-BAD0-88A3611B3DF4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826BA904-21E2-49C4-BBBE-FB837F40EF6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altLang="en-US" dirty="0">
                <a:latin typeface="Calibri Light" panose="020F0302020204030204" pitchFamily="34" charset="0"/>
              </a:rPr>
              <a:t>1997 - Coined the term TUI. Tangible bits: to map the digital representation of computing back to physical world.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dirty="0">
                <a:latin typeface="Calibri Light" panose="020F0302020204030204" pitchFamily="34" charset="0"/>
              </a:rPr>
              <a:t>2006 - cheap, scalable multitouch screen, first gestures, bought by Microsoft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dirty="0">
                <a:latin typeface="Calibri Light" panose="020F0302020204030204" pitchFamily="34" charset="0"/>
              </a:rPr>
              <a:t>2007 – Music control device with Tangibles blocks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dirty="0">
                <a:latin typeface="Calibri Light" panose="020F0302020204030204" pitchFamily="34" charset="0"/>
              </a:rPr>
              <a:t>2009 - SLAP widgets, just silicone and markers, can be paired with apps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en-US" dirty="0">
                <a:latin typeface="Calibri Light" panose="020F0302020204030204" pitchFamily="34" charset="0"/>
              </a:rPr>
              <a:t>2015 – Commercial product, 84”</a:t>
            </a:r>
          </a:p>
        </p:txBody>
      </p:sp>
    </p:spTree>
    <p:extLst>
      <p:ext uri="{BB962C8B-B14F-4D97-AF65-F5344CB8AC3E}">
        <p14:creationId xmlns:p14="http://schemas.microsoft.com/office/powerpoint/2010/main" val="7468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kern="120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What? “A </a:t>
            </a:r>
            <a:r>
              <a:rPr lang="en-US" sz="2400" b="1" i="0" kern="120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social interaction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 is an exchange between two or more individuals, it is the process by which we act and react to those around us.”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Communication</a:t>
            </a:r>
            <a:r>
              <a:rPr lang="en-US" dirty="0"/>
              <a:t> – Exchange of information</a:t>
            </a:r>
          </a:p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Conflict</a:t>
            </a:r>
            <a:r>
              <a:rPr lang="en-US" dirty="0"/>
              <a:t> - </a:t>
            </a:r>
            <a:r>
              <a:rPr lang="en-US" altLang="en-US" sz="2400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Social disagreement </a:t>
            </a:r>
          </a:p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Cooperation</a:t>
            </a:r>
            <a:r>
              <a:rPr lang="en-US" dirty="0"/>
              <a:t> – </a:t>
            </a:r>
            <a:r>
              <a:rPr lang="en-US" altLang="en-US" sz="2400" dirty="0">
                <a:solidFill>
                  <a:schemeClr val="tx2"/>
                </a:solidFill>
                <a:latin typeface="Raleway"/>
                <a:ea typeface="Raleway"/>
                <a:cs typeface="Raleway"/>
              </a:rPr>
              <a:t>To achieve shared goals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98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 dirty="0"/>
              <a:t>Why?</a:t>
            </a:r>
            <a:r>
              <a:rPr lang="en-US" dirty="0"/>
              <a:t> To study and analyze better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We found multiple models and categorizations of phases in different papers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We found little work on disengagement but we thought it is a natural step of any interaction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1" dirty="0"/>
              <a:t>physical and social engagement </a:t>
            </a:r>
            <a:r>
              <a:rPr lang="en-US" b="0" dirty="0"/>
              <a:t>around a large public display. </a:t>
            </a:r>
          </a:p>
          <a:p>
            <a:pPr marL="342900" indent="-342900">
              <a:buFontTx/>
              <a:buChar char="-"/>
            </a:pPr>
            <a:r>
              <a:rPr lang="en-US" b="0" dirty="0"/>
              <a:t>challenges -&gt; </a:t>
            </a:r>
            <a:r>
              <a:rPr lang="en-US" b="1" dirty="0"/>
              <a:t>crossing focal awareness thresholds </a:t>
            </a:r>
            <a:r>
              <a:rPr lang="en-US" b="0" dirty="0"/>
              <a:t>-&gt;</a:t>
            </a:r>
            <a:r>
              <a:rPr lang="en-US" b="1" dirty="0"/>
              <a:t>peripheral (chatting) to focal (view)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Participation threshold</a:t>
            </a:r>
            <a:r>
              <a:rPr lang="en-US" b="0" dirty="0"/>
              <a:t>: Focal to direct ???? </a:t>
            </a:r>
            <a:r>
              <a:rPr lang="en-US" b="1" dirty="0"/>
              <a:t>affordances</a:t>
            </a:r>
          </a:p>
          <a:p>
            <a:pPr marL="0" indent="0">
              <a:buNone/>
            </a:pPr>
            <a:r>
              <a:rPr lang="en-US" b="1" dirty="0"/>
              <a:t>Framework for Interaction Phases: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sense of the overall information space with a quick glance.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user is notified in a subtle manner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detailed notifications current state of the public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Access personal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57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b="0" dirty="0"/>
              <a:t>People interacting with a system create a </a:t>
            </a:r>
            <a:r>
              <a:rPr lang="en-US" b="1" dirty="0"/>
              <a:t>sociable “buzz” </a:t>
            </a:r>
            <a:r>
              <a:rPr lang="en-US" b="0" dirty="0"/>
              <a:t>around it.</a:t>
            </a:r>
          </a:p>
          <a:p>
            <a:pPr marL="342900" indent="-342900">
              <a:buFontTx/>
              <a:buChar char="-"/>
            </a:pPr>
            <a:r>
              <a:rPr lang="en-US" b="0" dirty="0"/>
              <a:t>Interests </a:t>
            </a:r>
            <a:r>
              <a:rPr lang="en-US" b="1" dirty="0"/>
              <a:t>nearby crowd</a:t>
            </a:r>
          </a:p>
          <a:p>
            <a:pPr marL="342900" indent="-342900">
              <a:buFontTx/>
              <a:buChar char="-"/>
            </a:pPr>
            <a:r>
              <a:rPr lang="en-US" b="0" dirty="0"/>
              <a:t> showing “</a:t>
            </a:r>
            <a:r>
              <a:rPr lang="en-US" b="1" dirty="0"/>
              <a:t>openness</a:t>
            </a:r>
            <a:r>
              <a:rPr lang="en-US" b="0" dirty="0"/>
              <a:t>” to discussion and meeting new people</a:t>
            </a:r>
          </a:p>
          <a:p>
            <a:pPr marL="342900" indent="-342900">
              <a:buFontTx/>
              <a:buChar char="-"/>
            </a:pPr>
            <a:r>
              <a:rPr lang="en-US" b="0" dirty="0"/>
              <a:t> </a:t>
            </a:r>
            <a:r>
              <a:rPr lang="en-US" b="1" dirty="0"/>
              <a:t>multiple layers </a:t>
            </a:r>
            <a:r>
              <a:rPr lang="en-US" b="0" dirty="0"/>
              <a:t>of people engaged in different ways</a:t>
            </a:r>
          </a:p>
          <a:p>
            <a:pPr marL="342900" indent="-342900">
              <a:buFontTx/>
              <a:buChar char="-"/>
            </a:pPr>
            <a:r>
              <a:rPr lang="en-US" b="0" dirty="0"/>
              <a:t>Follow up study in 2016 by </a:t>
            </a:r>
            <a:r>
              <a:rPr lang="en-US" b="0" dirty="0" err="1"/>
              <a:t>Wouters</a:t>
            </a:r>
            <a:r>
              <a:rPr lang="en-US" b="0" dirty="0"/>
              <a:t> et</a:t>
            </a:r>
            <a:endParaRPr lang="en-US" dirty="0"/>
          </a:p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Problem with honey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90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Solution. User representation</a:t>
            </a:r>
          </a:p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Leads to The landing effect</a:t>
            </a:r>
          </a:p>
          <a:p>
            <a:pPr marL="342900" indent="-342900">
              <a:buFontTx/>
              <a:buChar char="-"/>
            </a:pPr>
            <a:r>
              <a:rPr lang="en-US" dirty="0"/>
              <a:t>Passers-by notice interactive late and have to walk back to interact with a system</a:t>
            </a:r>
          </a:p>
          <a:p>
            <a:pPr marL="342900" indent="-342900">
              <a:buFontTx/>
              <a:buChar char="-"/>
            </a:pPr>
            <a:r>
              <a:rPr lang="en-US" dirty="0"/>
              <a:t>Can lead to conflicts because of group dynamics</a:t>
            </a:r>
          </a:p>
          <a:p>
            <a:pPr marL="342900" indent="-342900">
              <a:buFontTx/>
              <a:buChar char="-"/>
            </a:pPr>
            <a:r>
              <a:rPr lang="en-US" dirty="0"/>
              <a:t>Loesch et al 2017 built on the idea and used an </a:t>
            </a:r>
            <a:r>
              <a:rPr lang="en-US" b="1" dirty="0"/>
              <a:t>offset</a:t>
            </a:r>
            <a:r>
              <a:rPr lang="en-US" dirty="0"/>
              <a:t> to minimize the landing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13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0" i="0" kern="120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10- to 11-year-olds school children</a:t>
            </a:r>
          </a:p>
          <a:p>
            <a:pPr marL="0" indent="0">
              <a:buNone/>
            </a:pPr>
            <a:r>
              <a:rPr lang="en-US" sz="2400" b="0" i="0" kern="120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Solve mystery task match clues</a:t>
            </a:r>
          </a:p>
          <a:p>
            <a:pPr marL="0" indent="0">
              <a:buNone/>
            </a:pPr>
            <a:endParaRPr lang="en-US" sz="2400" b="0" i="0" kern="1200" dirty="0">
              <a:solidFill>
                <a:schemeClr val="tx1"/>
              </a:solidFill>
              <a:effectLst/>
              <a:latin typeface="Calibri Ligh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400" b="0" i="0" kern="120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Statistically not significant performance increase.</a:t>
            </a:r>
          </a:p>
          <a:p>
            <a:pPr marL="0" indent="0">
              <a:buNone/>
            </a:pPr>
            <a:endParaRPr lang="en-US" sz="2400" b="0" i="0" kern="1200" dirty="0">
              <a:solidFill>
                <a:schemeClr val="tx1"/>
              </a:solidFill>
              <a:effectLst/>
              <a:latin typeface="Calibri Ligh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400" b="0" i="0" kern="1200" dirty="0">
                <a:solidFill>
                  <a:schemeClr val="tx1"/>
                </a:solidFill>
                <a:effectLst/>
                <a:latin typeface="Calibri Light"/>
                <a:ea typeface="+mn-ea"/>
                <a:cs typeface="+mn-cs"/>
              </a:rPr>
              <a:t>Why? Increased social interaction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1DEF46-728A-4891-A4CF-4BCF3DBF3E8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4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354690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67751" y="4518870"/>
            <a:ext cx="8003365" cy="45382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4354729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3483712" y="3314539"/>
            <a:ext cx="8149654" cy="143712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576101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016277" y="2042067"/>
            <a:ext cx="8389538" cy="52806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0551767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8065126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879336" y="0"/>
            <a:ext cx="8498313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0001750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5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9738982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21740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8008961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</p:sldLayoutIdLst>
  <p:transition spd="slow" advClick="0"/>
  <p:hf hdr="0" ftr="0" dt="0"/>
  <p:txStyles>
    <p:titleStyle>
      <a:lvl1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2pPr>
      <a:lvl3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3pPr>
      <a:lvl4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4pPr>
      <a:lvl5pPr algn="l" defTabSz="1827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5pPr>
      <a:lvl6pPr marL="4572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6pPr>
      <a:lvl7pPr marL="9144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7pPr>
      <a:lvl8pPr marL="13716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8pPr>
      <a:lvl9pPr marL="1828800" algn="l" defTabSz="1827213" rtl="0" fontAlgn="base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Lato Light"/>
          <a:ea typeface="Lato Light"/>
          <a:cs typeface="Lato Light"/>
        </a:defRPr>
      </a:lvl9pPr>
    </p:titleStyle>
    <p:bodyStyle>
      <a:lvl1pPr marL="455613" indent="-455613" algn="l" defTabSz="1827213" rtl="0" eaLnBrk="0" fontAlgn="base" hangingPunct="0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buChar char="•"/>
        <a:defRPr lang="en-US" sz="48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1370013" indent="-4556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40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2284413" indent="-4556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36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3198813" indent="-4556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4113213" indent="-455613" algn="l" defTabSz="18272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3.wdp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CE922C5-4962-462D-A7C0-0B7FBDD4AE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377650" cy="13716000"/>
          </a:xfrm>
        </p:spPr>
      </p:pic>
      <p:sp>
        <p:nvSpPr>
          <p:cNvPr id="16388" name="TextBox 13">
            <a:extLst>
              <a:ext uri="{FF2B5EF4-FFF2-40B4-BE49-F238E27FC236}">
                <a16:creationId xmlns:a16="http://schemas.microsoft.com/office/drawing/2014/main" id="{B8689159-3DBA-4669-88FF-0F3490999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1270" y="3842252"/>
            <a:ext cx="1474966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9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Stages of Social Interaction on Large Interfaces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60F014-63F7-46F0-A89D-100971B1841D}"/>
              </a:ext>
            </a:extLst>
          </p:cNvPr>
          <p:cNvSpPr/>
          <p:nvPr/>
        </p:nvSpPr>
        <p:spPr>
          <a:xfrm>
            <a:off x="3" y="10384970"/>
            <a:ext cx="24377648" cy="333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DEAE8EB-C7B0-4973-9139-CFA0A3784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9284" y="11389556"/>
            <a:ext cx="10563378" cy="212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>
              <a:lnSpc>
                <a:spcPts val="5200"/>
              </a:lnSpc>
            </a:pPr>
            <a:r>
              <a:rPr lang="en-US" altLang="en-US" sz="6000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Arijit Gupta      Jakob Strüver</a:t>
            </a:r>
          </a:p>
          <a:p>
            <a:pPr algn="ctr" eaLnBrk="1" hangingPunct="1">
              <a:lnSpc>
                <a:spcPts val="5200"/>
              </a:lnSpc>
            </a:pPr>
            <a:endParaRPr lang="en-US" altLang="en-US" sz="6000" dirty="0">
              <a:solidFill>
                <a:schemeClr val="tx2"/>
              </a:solidFill>
              <a:latin typeface="Montserrat"/>
              <a:ea typeface="Montserrat"/>
              <a:cs typeface="Montserrat"/>
            </a:endParaRPr>
          </a:p>
          <a:p>
            <a:pPr algn="ctr" eaLnBrk="1" hangingPunct="1">
              <a:lnSpc>
                <a:spcPts val="5200"/>
              </a:lnSpc>
            </a:pPr>
            <a:r>
              <a:rPr lang="en-US" altLang="en-US" sz="6000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Supervisor: Christian Cherek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FBA47-3248-4D7F-8EB9-F85737F23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8" y="11280782"/>
            <a:ext cx="3169394" cy="2000682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78F76185-97C9-4F36-85EE-CD83C5857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072" y="11431498"/>
            <a:ext cx="6830335" cy="184996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C6B60D-EC16-4C7B-993E-BC903A5FFA5A}"/>
              </a:ext>
            </a:extLst>
          </p:cNvPr>
          <p:cNvCxnSpPr/>
          <p:nvPr/>
        </p:nvCxnSpPr>
        <p:spPr>
          <a:xfrm>
            <a:off x="4073928" y="11182121"/>
            <a:ext cx="0" cy="213200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109A28-58F6-497B-B98C-BC5BCC379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917"/>
            <a:ext cx="2437765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8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Interacting with the Interface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1F4B02-09DC-4182-84AC-09A5DD68BCB0}"/>
              </a:ext>
            </a:extLst>
          </p:cNvPr>
          <p:cNvSpPr/>
          <p:nvPr/>
        </p:nvSpPr>
        <p:spPr>
          <a:xfrm>
            <a:off x="833673" y="13008115"/>
            <a:ext cx="16572583" cy="707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Tangible Awareness: How Tangibles on Tabletops Influence Awareness of Each Other’s Actions, Cherek et al. CHI ‘18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F412E51F-A5DD-47BF-8691-2978FD8A2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3788" y="11079583"/>
            <a:ext cx="1406239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6000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Awareness through Tangibles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61CA03-B1A7-4F75-A6CC-65F7D743369D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10 of 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7CC02-E5BB-492B-9433-DD0F05599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20" y="1777715"/>
            <a:ext cx="16132922" cy="90747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D115BA-D773-4085-B107-8125F864EBEC}"/>
              </a:ext>
            </a:extLst>
          </p:cNvPr>
          <p:cNvSpPr/>
          <p:nvPr/>
        </p:nvSpPr>
        <p:spPr>
          <a:xfrm>
            <a:off x="14341648" y="7218951"/>
            <a:ext cx="1660358" cy="73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CD4665-906B-4553-9FB6-9FABB07A45FD}"/>
              </a:ext>
            </a:extLst>
          </p:cNvPr>
          <p:cNvSpPr/>
          <p:nvPr/>
        </p:nvSpPr>
        <p:spPr>
          <a:xfrm>
            <a:off x="10692063" y="2173718"/>
            <a:ext cx="1660358" cy="733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B</a:t>
            </a:r>
          </a:p>
        </p:txBody>
      </p:sp>
    </p:spTree>
    <p:extLst>
      <p:ext uri="{BB962C8B-B14F-4D97-AF65-F5344CB8AC3E}">
        <p14:creationId xmlns:p14="http://schemas.microsoft.com/office/powerpoint/2010/main" val="2136402324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109A28-58F6-497B-B98C-BC5BCC379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917"/>
            <a:ext cx="2437765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8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(Social) Conflicts and Resolution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1F4B02-09DC-4182-84AC-09A5DD68BCB0}"/>
              </a:ext>
            </a:extLst>
          </p:cNvPr>
          <p:cNvSpPr/>
          <p:nvPr/>
        </p:nvSpPr>
        <p:spPr>
          <a:xfrm>
            <a:off x="753121" y="13062858"/>
            <a:ext cx="19690249" cy="424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Rethinking 'Multi-user': An In-the-wild Study of How Groups Approach a Walk-up-and-use Tabletop Interface. Marshall et al. CHI ‘11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35AA2-3204-487B-BEDE-88C7A460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9" y="1987246"/>
            <a:ext cx="23840382" cy="3474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4D464-2B34-42E4-BE9A-7A1D55E0D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11" y="7023622"/>
            <a:ext cx="23800960" cy="38634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A70FFA-BF09-455F-902B-1FE5A769D899}"/>
              </a:ext>
            </a:extLst>
          </p:cNvPr>
          <p:cNvSpPr/>
          <p:nvPr/>
        </p:nvSpPr>
        <p:spPr>
          <a:xfrm>
            <a:off x="1637042" y="5379167"/>
            <a:ext cx="209121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 An unresolved clash between strangers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448B0D-2B5F-4EAA-874E-9C5A7CC16409}"/>
              </a:ext>
            </a:extLst>
          </p:cNvPr>
          <p:cNvSpPr/>
          <p:nvPr/>
        </p:nvSpPr>
        <p:spPr>
          <a:xfrm>
            <a:off x="1626157" y="10658735"/>
            <a:ext cx="209121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A verbally resolved clash between strangers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6F00E3-BD06-4C4F-98AE-5E64267AC990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11 of 15</a:t>
            </a:r>
          </a:p>
        </p:txBody>
      </p:sp>
    </p:spTree>
    <p:extLst>
      <p:ext uri="{BB962C8B-B14F-4D97-AF65-F5344CB8AC3E}">
        <p14:creationId xmlns:p14="http://schemas.microsoft.com/office/powerpoint/2010/main" val="1639306520"/>
      </p:ext>
    </p:ext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109A28-58F6-497B-B98C-BC5BCC379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917"/>
            <a:ext cx="2437765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8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(Social) Conflicts and Resolution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1F4B02-09DC-4182-84AC-09A5DD68BCB0}"/>
              </a:ext>
            </a:extLst>
          </p:cNvPr>
          <p:cNvSpPr/>
          <p:nvPr/>
        </p:nvSpPr>
        <p:spPr>
          <a:xfrm>
            <a:off x="864154" y="12882391"/>
            <a:ext cx="19187332" cy="960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“It’s just a toolbar!” Using Tangibles to Help Children Manage Conflict Around a Multi-Touch Tabletop, Olsen et al. TEI ‘11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23CFA-D026-4D51-B3B9-84B779AF0E4E}"/>
              </a:ext>
            </a:extLst>
          </p:cNvPr>
          <p:cNvSpPr/>
          <p:nvPr/>
        </p:nvSpPr>
        <p:spPr>
          <a:xfrm>
            <a:off x="1235007" y="6308257"/>
            <a:ext cx="116063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 Floating Graphical Toolbar Widget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00F3BE-FC79-4CB6-B61C-289EF07CD1F9}"/>
              </a:ext>
            </a:extLst>
          </p:cNvPr>
          <p:cNvSpPr/>
          <p:nvPr/>
        </p:nvSpPr>
        <p:spPr>
          <a:xfrm>
            <a:off x="13488519" y="6271307"/>
            <a:ext cx="9419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The Tangible Toolbar Widget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F4610-763B-432E-87F5-F7365336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25" y="1935058"/>
            <a:ext cx="10147558" cy="4162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C93C1-3A84-4948-A375-7FE2D9020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1338" y="1935058"/>
            <a:ext cx="7843173" cy="416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D5D78-DCA9-4701-9A77-E0A78C5A6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59" y="7304492"/>
            <a:ext cx="10641224" cy="5128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277ED-B88A-4E90-948E-E442138A3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0076" y="6980314"/>
            <a:ext cx="10479164" cy="51285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2DBF4C-2741-4878-9D16-901E5A19D6BB}"/>
              </a:ext>
            </a:extLst>
          </p:cNvPr>
          <p:cNvSpPr/>
          <p:nvPr/>
        </p:nvSpPr>
        <p:spPr>
          <a:xfrm>
            <a:off x="1228379" y="12145838"/>
            <a:ext cx="116063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Tabletop with Floating Control Bar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7FD569-461D-4B01-83A9-A99C37958B0C}"/>
              </a:ext>
            </a:extLst>
          </p:cNvPr>
          <p:cNvSpPr/>
          <p:nvPr/>
        </p:nvSpPr>
        <p:spPr>
          <a:xfrm>
            <a:off x="13481891" y="12108888"/>
            <a:ext cx="9419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Tabletop with Tangible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425C3A-1992-493D-8DB9-31151A7924C5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12 of 15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00DE65-EA65-4288-8553-24055ACDA1AA}"/>
              </a:ext>
            </a:extLst>
          </p:cNvPr>
          <p:cNvSpPr/>
          <p:nvPr/>
        </p:nvSpPr>
        <p:spPr>
          <a:xfrm rot="16200000">
            <a:off x="10223716" y="7689410"/>
            <a:ext cx="5593535" cy="1872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Avg. number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of occurrences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CD17A0-6BBA-4911-B308-39CB935AA2C4}"/>
              </a:ext>
            </a:extLst>
          </p:cNvPr>
          <p:cNvSpPr/>
          <p:nvPr/>
        </p:nvSpPr>
        <p:spPr>
          <a:xfrm rot="16200000">
            <a:off x="-2033588" y="7678525"/>
            <a:ext cx="5593535" cy="1872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Avg. number 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of occurrences</a:t>
            </a:r>
          </a:p>
        </p:txBody>
      </p:sp>
    </p:spTree>
    <p:extLst>
      <p:ext uri="{BB962C8B-B14F-4D97-AF65-F5344CB8AC3E}">
        <p14:creationId xmlns:p14="http://schemas.microsoft.com/office/powerpoint/2010/main" val="3415091405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109A28-58F6-497B-B98C-BC5BCC379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917"/>
            <a:ext cx="2437765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8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Disengagement from the Interface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1F4B02-09DC-4182-84AC-09A5DD68BCB0}"/>
              </a:ext>
            </a:extLst>
          </p:cNvPr>
          <p:cNvSpPr/>
          <p:nvPr/>
        </p:nvSpPr>
        <p:spPr>
          <a:xfrm>
            <a:off x="864153" y="13258800"/>
            <a:ext cx="16705389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Uncovering the Honeypot Effect: How Audiences Engage with Public Interactive Systems. </a:t>
            </a:r>
            <a:r>
              <a:rPr lang="en-US" sz="2400" dirty="0" err="1">
                <a:solidFill>
                  <a:schemeClr val="tx2">
                    <a:lumMod val="95000"/>
                    <a:lumOff val="5000"/>
                  </a:schemeClr>
                </a:solidFill>
              </a:rPr>
              <a:t>Wouters</a:t>
            </a:r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 et al DIS ‘16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0D02AAA8-C6EA-470C-BDBA-BD918A43F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506" y="3926912"/>
            <a:ext cx="5777736" cy="722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571500" indent="-5715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6000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Unwillingness</a:t>
            </a:r>
          </a:p>
          <a:p>
            <a:pPr marL="571500" indent="-5715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6000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Disappointment</a:t>
            </a:r>
          </a:p>
          <a:p>
            <a:pPr marL="571500" indent="-5715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6000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Discomfort</a:t>
            </a:r>
          </a:p>
          <a:p>
            <a:pPr marL="571500" indent="-57150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6000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Withdrawal</a:t>
            </a:r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82FE4A8F-03E8-45CF-B21D-1B3A22819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23733" y="4576614"/>
            <a:ext cx="439485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571500" indent="-571500" algn="ctr" eaLnBrk="1" hangingPunct="1">
              <a:buFont typeface="Arial" panose="020B0604020202020204" pitchFamily="34" charset="0"/>
              <a:buChar char="•"/>
            </a:pPr>
            <a:r>
              <a:rPr lang="en-US" altLang="en-US" sz="6000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Completion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862DE6-684A-4436-9C20-EE8F8A0BFDBC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13 of 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C60E89-108A-4DFF-ADEC-65A3ADF63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153" y="2334404"/>
            <a:ext cx="912205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72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Dropout</a:t>
            </a:r>
            <a:endParaRPr lang="en-US" alt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C4D3E-27D1-40AB-B254-51A042670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43221" y="2342426"/>
            <a:ext cx="823761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72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Disengagement</a:t>
            </a:r>
            <a:endParaRPr lang="en-US" altLang="en-US" sz="4800" b="1" dirty="0">
              <a:solidFill>
                <a:schemeClr val="tx2"/>
              </a:solidFill>
              <a:latin typeface="Montserrat"/>
              <a:ea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33009045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8504EC-844E-4B59-9679-B0BD57F67F65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14 of 15</a:t>
            </a:r>
          </a:p>
        </p:txBody>
      </p:sp>
      <p:sp>
        <p:nvSpPr>
          <p:cNvPr id="8" name="TextBox 46">
            <a:extLst>
              <a:ext uri="{FF2B5EF4-FFF2-40B4-BE49-F238E27FC236}">
                <a16:creationId xmlns:a16="http://schemas.microsoft.com/office/drawing/2014/main" id="{83E3D8BF-06F1-4A9A-8E63-6C8E95ED6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021" y="2590329"/>
            <a:ext cx="6324075" cy="1024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marL="857250" indent="-857250" eaLnBrk="1" hangingPunct="1">
              <a:buFont typeface="Arial" panose="020B0604020202020204" pitchFamily="34" charset="0"/>
              <a:buChar char="•"/>
            </a:pPr>
            <a:r>
              <a:rPr lang="en-US" altLang="en-US" sz="6000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Make it easy to cross Thresholds</a:t>
            </a:r>
          </a:p>
          <a:p>
            <a:pPr marL="857250" indent="-857250" eaLnBrk="1" hangingPunct="1">
              <a:buFont typeface="Arial" panose="020B0604020202020204" pitchFamily="34" charset="0"/>
              <a:buChar char="•"/>
            </a:pPr>
            <a:endParaRPr lang="en-US" altLang="en-US" sz="6000" dirty="0">
              <a:solidFill>
                <a:schemeClr val="tx2"/>
              </a:solidFill>
              <a:latin typeface="Montserrat"/>
              <a:ea typeface="Montserrat"/>
              <a:cs typeface="Montserrat"/>
            </a:endParaRPr>
          </a:p>
          <a:p>
            <a:pPr marL="857250" indent="-857250" eaLnBrk="1" hangingPunct="1">
              <a:buFont typeface="Arial" panose="020B0604020202020204" pitchFamily="34" charset="0"/>
              <a:buChar char="•"/>
            </a:pPr>
            <a:r>
              <a:rPr lang="en-US" altLang="en-US" sz="6000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Design with Conflicts in mind</a:t>
            </a:r>
          </a:p>
          <a:p>
            <a:pPr marL="857250" indent="-857250" eaLnBrk="1" hangingPunct="1">
              <a:buFont typeface="Arial" panose="020B0604020202020204" pitchFamily="34" charset="0"/>
              <a:buChar char="•"/>
            </a:pPr>
            <a:endParaRPr lang="en-US" altLang="en-US" sz="6000" dirty="0">
              <a:solidFill>
                <a:schemeClr val="tx2"/>
              </a:solidFill>
              <a:latin typeface="Montserrat"/>
              <a:ea typeface="Montserrat"/>
              <a:cs typeface="Montserrat"/>
            </a:endParaRPr>
          </a:p>
          <a:p>
            <a:pPr marL="857250" indent="-857250" eaLnBrk="1" hangingPunct="1">
              <a:buFont typeface="Arial" panose="020B0604020202020204" pitchFamily="34" charset="0"/>
              <a:buChar char="•"/>
            </a:pPr>
            <a:r>
              <a:rPr lang="en-US" altLang="en-US" sz="6000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Aim for Disengagement, not Dropout</a:t>
            </a:r>
          </a:p>
          <a:p>
            <a:pPr marL="857250" indent="-857250" eaLnBrk="1" hangingPunct="1">
              <a:buFont typeface="Arial" panose="020B0604020202020204" pitchFamily="34" charset="0"/>
              <a:buChar char="•"/>
            </a:pPr>
            <a:endParaRPr lang="en-US" altLang="en-US" sz="6000" dirty="0">
              <a:solidFill>
                <a:schemeClr val="tx2"/>
              </a:solidFill>
              <a:latin typeface="Montserrat"/>
              <a:ea typeface="Montserrat"/>
              <a:cs typeface="Montserrat"/>
            </a:endParaRPr>
          </a:p>
          <a:p>
            <a:pPr marL="857250" indent="-857250" eaLnBrk="1" hangingPunct="1">
              <a:buFont typeface="Arial" panose="020B0604020202020204" pitchFamily="34" charset="0"/>
              <a:buChar char="•"/>
            </a:pPr>
            <a:endParaRPr lang="en-US" altLang="en-US" sz="6000" dirty="0">
              <a:solidFill>
                <a:schemeClr val="tx2"/>
              </a:solidFill>
              <a:latin typeface="Montserrat"/>
              <a:ea typeface="Montserrat"/>
              <a:cs typeface="Montserra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B44277-6D64-4C7A-A0B3-4E72687699F0}"/>
              </a:ext>
            </a:extLst>
          </p:cNvPr>
          <p:cNvGrpSpPr/>
          <p:nvPr/>
        </p:nvGrpSpPr>
        <p:grpSpPr>
          <a:xfrm>
            <a:off x="2649196" y="374155"/>
            <a:ext cx="17553329" cy="11994837"/>
            <a:chOff x="6802096" y="374155"/>
            <a:chExt cx="17553329" cy="11994837"/>
          </a:xfrm>
        </p:grpSpPr>
        <p:pic>
          <p:nvPicPr>
            <p:cNvPr id="14" name="Picture 13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776A2EA7-9115-4F98-8F37-2C9A102F9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765" y="374155"/>
              <a:ext cx="15928791" cy="1059403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B770BF-A59B-458D-B88F-40950E3EA3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2096" y="11353329"/>
              <a:ext cx="17553329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/>
              <a:r>
                <a:rPr lang="en-US" altLang="en-US" sz="6000" b="1" dirty="0">
                  <a:solidFill>
                    <a:schemeClr val="tx2"/>
                  </a:solidFill>
                  <a:latin typeface="Montserrat"/>
                  <a:ea typeface="Montserrat"/>
                  <a:cs typeface="Montserrat"/>
                </a:rPr>
                <a:t>State Diagram of Interaction Stages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71264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6127E-6 2.40741E-6 L 0.17524 -0.000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9" y="-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0" name="TextBox 12">
            <a:extLst>
              <a:ext uri="{FF2B5EF4-FFF2-40B4-BE49-F238E27FC236}">
                <a16:creationId xmlns:a16="http://schemas.microsoft.com/office/drawing/2014/main" id="{97F9880B-45F9-4973-B769-1489D27E9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5" y="20684"/>
            <a:ext cx="152923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72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References </a:t>
            </a:r>
          </a:p>
        </p:txBody>
      </p:sp>
      <p:sp>
        <p:nvSpPr>
          <p:cNvPr id="33801" name="TextBox 14">
            <a:extLst>
              <a:ext uri="{FF2B5EF4-FFF2-40B4-BE49-F238E27FC236}">
                <a16:creationId xmlns:a16="http://schemas.microsoft.com/office/drawing/2014/main" id="{5D7B614B-9FF8-4F9B-94F1-96C4DDA38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86" y="1153702"/>
            <a:ext cx="23008282" cy="1249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/>
            <a:r>
              <a:rPr lang="en-US" sz="2600" dirty="0">
                <a:solidFill>
                  <a:schemeClr val="tx2"/>
                </a:solidFill>
                <a:latin typeface="Montserrat"/>
              </a:rPr>
              <a:t>Meredith </a:t>
            </a:r>
            <a:r>
              <a:rPr lang="en-US" sz="2600" dirty="0" err="1">
                <a:solidFill>
                  <a:schemeClr val="tx2"/>
                </a:solidFill>
                <a:latin typeface="Montserrat"/>
              </a:rPr>
              <a:t>Ringel</a:t>
            </a:r>
            <a:r>
              <a:rPr lang="en-US" sz="2600" dirty="0">
                <a:solidFill>
                  <a:schemeClr val="tx2"/>
                </a:solidFill>
                <a:latin typeface="Montserrat"/>
              </a:rPr>
              <a:t> Morris, Jarrod Lombardo, and Daniel </a:t>
            </a:r>
            <a:r>
              <a:rPr lang="en-US" sz="2600" dirty="0" err="1">
                <a:solidFill>
                  <a:schemeClr val="tx2"/>
                </a:solidFill>
                <a:latin typeface="Montserrat"/>
              </a:rPr>
              <a:t>Wigdor</a:t>
            </a:r>
            <a:r>
              <a:rPr lang="en-US" sz="2600" dirty="0">
                <a:solidFill>
                  <a:schemeClr val="tx2"/>
                </a:solidFill>
                <a:latin typeface="Montserrat"/>
              </a:rPr>
              <a:t>. 2010. </a:t>
            </a:r>
            <a:r>
              <a:rPr lang="en-US" sz="2600" dirty="0" err="1">
                <a:solidFill>
                  <a:schemeClr val="tx2"/>
                </a:solidFill>
                <a:latin typeface="Montserrat"/>
              </a:rPr>
              <a:t>WeSearch</a:t>
            </a:r>
            <a:r>
              <a:rPr lang="en-US" sz="2600" dirty="0">
                <a:solidFill>
                  <a:schemeClr val="tx2"/>
                </a:solidFill>
                <a:latin typeface="Montserrat"/>
              </a:rPr>
              <a:t>: supporting collaborative search and sensemaking on a tabletop display. DOI: https://doi.org/10.1145/1718918.1718987 </a:t>
            </a:r>
          </a:p>
          <a:p>
            <a:pPr eaLnBrk="1" hangingPunct="1"/>
            <a:endParaRPr lang="en-US" sz="2600" dirty="0">
              <a:solidFill>
                <a:schemeClr val="tx2"/>
              </a:solidFill>
              <a:latin typeface="Montserrat"/>
            </a:endParaRPr>
          </a:p>
          <a:p>
            <a:pPr eaLnBrk="1" hangingPunct="1"/>
            <a:r>
              <a:rPr lang="de-DE" sz="2600" dirty="0">
                <a:solidFill>
                  <a:schemeClr val="tx2"/>
                </a:solidFill>
                <a:latin typeface="Montserrat"/>
              </a:rPr>
              <a:t>Aurélien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Tabard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, Juan-David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Hincapié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-Ramos, Morten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Esbensen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, Jakob E.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Bardram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. 2011. The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eLabBench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: an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interactive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tabletop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system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for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the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biology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laboratory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. DOI: https://doi.org/10.1145/2076354.2076391 </a:t>
            </a:r>
          </a:p>
          <a:p>
            <a:pPr eaLnBrk="1" hangingPunct="1"/>
            <a:endParaRPr lang="de-DE" sz="2600" dirty="0">
              <a:solidFill>
                <a:schemeClr val="tx2"/>
              </a:solidFill>
              <a:latin typeface="Montserrat"/>
            </a:endParaRPr>
          </a:p>
          <a:p>
            <a:pPr eaLnBrk="1" hangingPunct="1"/>
            <a:r>
              <a:rPr lang="en-US" sz="2600" dirty="0">
                <a:solidFill>
                  <a:schemeClr val="tx2"/>
                </a:solidFill>
                <a:latin typeface="Montserrat"/>
              </a:rPr>
              <a:t>Y.-L. Betty Chang, Stacey D. Scott, and Mark Hancock. 2014. Supporting Situation Awareness in Collaborative Tabletop Systems with Automation DOI: https://doi.org/10.1145/2669485.2669496 </a:t>
            </a:r>
          </a:p>
          <a:p>
            <a:pPr eaLnBrk="1" hangingPunct="1"/>
            <a:endParaRPr lang="en-US" altLang="en-US" sz="2600" dirty="0">
              <a:solidFill>
                <a:schemeClr val="tx2"/>
              </a:solidFill>
              <a:latin typeface="Montserrat"/>
              <a:ea typeface="Raleway"/>
              <a:cs typeface="Raleway"/>
            </a:endParaRPr>
          </a:p>
          <a:p>
            <a:r>
              <a:rPr lang="en-US" sz="2600" dirty="0" err="1">
                <a:solidFill>
                  <a:schemeClr val="tx2"/>
                </a:solidFill>
                <a:latin typeface="Montserrat"/>
              </a:rPr>
              <a:t>Brignull</a:t>
            </a:r>
            <a:r>
              <a:rPr lang="en-US" sz="2600" dirty="0">
                <a:solidFill>
                  <a:schemeClr val="tx2"/>
                </a:solidFill>
                <a:latin typeface="Montserrat"/>
              </a:rPr>
              <a:t>, Harry, and Yvonne Rogers. "Enticing people to interact with large public displays in public spaces." </a:t>
            </a:r>
            <a:r>
              <a:rPr lang="en-US" sz="2600" i="1" dirty="0">
                <a:solidFill>
                  <a:schemeClr val="tx2"/>
                </a:solidFill>
                <a:latin typeface="Montserrat"/>
              </a:rPr>
              <a:t>Proceedings of INTERACT</a:t>
            </a:r>
            <a:r>
              <a:rPr lang="en-US" sz="2600" dirty="0">
                <a:solidFill>
                  <a:schemeClr val="tx2"/>
                </a:solidFill>
                <a:latin typeface="Montserrat"/>
              </a:rPr>
              <a:t>. Vol. 3. 2003.</a:t>
            </a:r>
          </a:p>
          <a:p>
            <a:endParaRPr lang="en-US" sz="2600" dirty="0">
              <a:solidFill>
                <a:schemeClr val="tx2"/>
              </a:solidFill>
              <a:latin typeface="Montserrat"/>
            </a:endParaRPr>
          </a:p>
          <a:p>
            <a:r>
              <a:rPr lang="de-DE" sz="2600" dirty="0">
                <a:solidFill>
                  <a:schemeClr val="tx2"/>
                </a:solidFill>
                <a:latin typeface="Montserrat"/>
              </a:rPr>
              <a:t>Daniel Vogel and Ravin Balakrishnan. 2004. Interactive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public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ambient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displays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: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transitioning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from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implicit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to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explicit,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public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to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personal,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interaction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with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multiple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users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. DOI: https://doi.org/10.1145/1029632.1029656</a:t>
            </a:r>
            <a:endParaRPr lang="en-US" sz="2600" dirty="0">
              <a:solidFill>
                <a:schemeClr val="tx2"/>
              </a:solidFill>
              <a:latin typeface="Montserrat"/>
            </a:endParaRPr>
          </a:p>
          <a:p>
            <a:endParaRPr lang="de-DE" sz="2600" dirty="0">
              <a:solidFill>
                <a:schemeClr val="tx2"/>
              </a:solidFill>
              <a:latin typeface="Montserrat"/>
            </a:endParaRPr>
          </a:p>
          <a:p>
            <a:pPr eaLnBrk="1" hangingPunct="1"/>
            <a:r>
              <a:rPr lang="de-DE" sz="2600" dirty="0">
                <a:solidFill>
                  <a:schemeClr val="tx2"/>
                </a:solidFill>
                <a:latin typeface="Montserrat"/>
              </a:rPr>
              <a:t>Jörg Müller, Robert Walter, Gilles Bailly, Michael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Nischt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, and Florian Alt. 2012. Looking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glass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: a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field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study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on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noticing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interactivity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of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a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shop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window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. DOI: http://dx.doi.org/10.1145/2207676.2207718 </a:t>
            </a:r>
          </a:p>
          <a:p>
            <a:pPr eaLnBrk="1" hangingPunct="1"/>
            <a:endParaRPr lang="de-DE" altLang="en-US" sz="2600" dirty="0">
              <a:solidFill>
                <a:schemeClr val="tx2"/>
              </a:solidFill>
              <a:latin typeface="Montserrat"/>
              <a:ea typeface="Raleway"/>
              <a:cs typeface="Raleway"/>
            </a:endParaRPr>
          </a:p>
          <a:p>
            <a:pPr eaLnBrk="1" hangingPunct="1"/>
            <a:r>
              <a:rPr lang="en-US" sz="2600" dirty="0">
                <a:solidFill>
                  <a:schemeClr val="tx2"/>
                </a:solidFill>
                <a:latin typeface="Montserrat"/>
              </a:rPr>
              <a:t>Higgins, S. , Mercier, E. , </a:t>
            </a:r>
            <a:r>
              <a:rPr lang="en-US" sz="2600" dirty="0" err="1">
                <a:solidFill>
                  <a:schemeClr val="tx2"/>
                </a:solidFill>
                <a:latin typeface="Montserrat"/>
              </a:rPr>
              <a:t>Burd</a:t>
            </a:r>
            <a:r>
              <a:rPr lang="en-US" sz="2600" dirty="0">
                <a:solidFill>
                  <a:schemeClr val="tx2"/>
                </a:solidFill>
                <a:latin typeface="Montserrat"/>
              </a:rPr>
              <a:t>, L. and Joyce‐Gibbons, A. (2012), Multi‐touch tables and collaborative learning. British Journal of Educational Technology, 43: 1041-1054. doi:10.1111/j.1467-8535.2011.01259.x</a:t>
            </a:r>
          </a:p>
          <a:p>
            <a:pPr eaLnBrk="1" hangingPunct="1"/>
            <a:endParaRPr lang="en-US" altLang="en-US" sz="2600" dirty="0">
              <a:solidFill>
                <a:schemeClr val="tx2"/>
              </a:solidFill>
              <a:latin typeface="Montserrat"/>
              <a:ea typeface="Raleway"/>
              <a:cs typeface="Raleway"/>
            </a:endParaRPr>
          </a:p>
          <a:p>
            <a:pPr eaLnBrk="1" hangingPunct="1"/>
            <a:r>
              <a:rPr lang="en-US" sz="2600" dirty="0">
                <a:solidFill>
                  <a:schemeClr val="tx2"/>
                </a:solidFill>
                <a:latin typeface="Montserrat"/>
              </a:rPr>
              <a:t>Christian </a:t>
            </a:r>
            <a:r>
              <a:rPr lang="en-US" sz="2600" dirty="0" err="1">
                <a:solidFill>
                  <a:schemeClr val="tx2"/>
                </a:solidFill>
                <a:latin typeface="Montserrat"/>
              </a:rPr>
              <a:t>Cherek</a:t>
            </a:r>
            <a:r>
              <a:rPr lang="en-US" sz="2600" dirty="0">
                <a:solidFill>
                  <a:schemeClr val="tx2"/>
                </a:solidFill>
                <a:latin typeface="Montserrat"/>
              </a:rPr>
              <a:t>, </a:t>
            </a:r>
            <a:r>
              <a:rPr lang="en-US" sz="2600" dirty="0" err="1">
                <a:solidFill>
                  <a:schemeClr val="tx2"/>
                </a:solidFill>
                <a:latin typeface="Montserrat"/>
              </a:rPr>
              <a:t>Anke</a:t>
            </a:r>
            <a:r>
              <a:rPr lang="en-US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en-US" sz="2600" dirty="0" err="1">
                <a:solidFill>
                  <a:schemeClr val="tx2"/>
                </a:solidFill>
                <a:latin typeface="Montserrat"/>
              </a:rPr>
              <a:t>Brocker</a:t>
            </a:r>
            <a:r>
              <a:rPr lang="en-US" sz="2600" dirty="0">
                <a:solidFill>
                  <a:schemeClr val="tx2"/>
                </a:solidFill>
                <a:latin typeface="Montserrat"/>
              </a:rPr>
              <a:t>, Simon Voelker, and Jan Borchers. 2018. Tangible Awareness: How Tangibles on Tabletops Influence Awareness of Each Other's Actions DOI: https://doi.org/10.1145/3173574.3173872</a:t>
            </a:r>
          </a:p>
          <a:p>
            <a:pPr eaLnBrk="1" hangingPunct="1"/>
            <a:endParaRPr lang="en-US" sz="2600" dirty="0">
              <a:solidFill>
                <a:schemeClr val="tx2"/>
              </a:solidFill>
              <a:latin typeface="Montserrat"/>
            </a:endParaRPr>
          </a:p>
          <a:p>
            <a:pPr eaLnBrk="1" hangingPunct="1"/>
            <a:r>
              <a:rPr lang="en-US" sz="2600" dirty="0">
                <a:solidFill>
                  <a:schemeClr val="tx2"/>
                </a:solidFill>
                <a:latin typeface="Montserrat"/>
              </a:rPr>
              <a:t> Paul Marshall, Richard Morris, Yvonne Rogers, Stefan </a:t>
            </a:r>
            <a:r>
              <a:rPr lang="en-US" sz="2600" dirty="0" err="1">
                <a:solidFill>
                  <a:schemeClr val="tx2"/>
                </a:solidFill>
                <a:latin typeface="Montserrat"/>
              </a:rPr>
              <a:t>Kreitmayer</a:t>
            </a:r>
            <a:r>
              <a:rPr lang="en-US" sz="2600" dirty="0">
                <a:solidFill>
                  <a:schemeClr val="tx2"/>
                </a:solidFill>
                <a:latin typeface="Montserrat"/>
              </a:rPr>
              <a:t>, and Matt Davies. 2011. Rethinking 'multi-user': an in-the-wild study of how groups approach a walk-up-and-use tabletop interface. DOI: https://doi.org/10.1145/1978942.1979392 </a:t>
            </a:r>
          </a:p>
          <a:p>
            <a:pPr eaLnBrk="1" hangingPunct="1"/>
            <a:endParaRPr lang="en-US" altLang="en-US" sz="2600" dirty="0">
              <a:solidFill>
                <a:schemeClr val="tx2"/>
              </a:solidFill>
              <a:latin typeface="Montserrat"/>
              <a:ea typeface="Raleway"/>
              <a:cs typeface="Raleway"/>
            </a:endParaRPr>
          </a:p>
          <a:p>
            <a:pPr eaLnBrk="1" hangingPunct="1"/>
            <a:r>
              <a:rPr lang="de-DE" sz="2600" dirty="0" err="1">
                <a:solidFill>
                  <a:schemeClr val="tx2"/>
                </a:solidFill>
                <a:latin typeface="Montserrat"/>
              </a:rPr>
              <a:t>Izabel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C. Olson,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Zeina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Atrash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Leong, Uri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Wilensky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, and Mike S. Horn. 2010.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It's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just a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toolbar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!: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using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tangibles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to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help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children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manage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conflict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around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a multi-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touch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tabletop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DOI=http://dx.doi.org/10.1145/1935701.1935709 </a:t>
            </a:r>
          </a:p>
          <a:p>
            <a:pPr eaLnBrk="1" hangingPunct="1"/>
            <a:endParaRPr lang="en-US" altLang="en-US" sz="2600" dirty="0">
              <a:solidFill>
                <a:schemeClr val="tx2"/>
              </a:solidFill>
              <a:latin typeface="Montserrat"/>
              <a:ea typeface="Raleway"/>
              <a:cs typeface="Raleway"/>
            </a:endParaRPr>
          </a:p>
          <a:p>
            <a:pPr eaLnBrk="1" hangingPunct="1"/>
            <a:r>
              <a:rPr lang="de-DE" sz="2600" dirty="0">
                <a:solidFill>
                  <a:schemeClr val="tx2"/>
                </a:solidFill>
                <a:latin typeface="Montserrat"/>
              </a:rPr>
              <a:t>Niels Wouters, John Downs, Mitchell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Harrop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, Travis Cox, Eduardo Oliveira, Sarah Webber, Frank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Vetere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, and Andrew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Vande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Moere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. 2016.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Uncovering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the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Honeypot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Effect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: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How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Audiences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Engage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</a:t>
            </a:r>
            <a:r>
              <a:rPr lang="de-DE" sz="2600" dirty="0" err="1">
                <a:solidFill>
                  <a:schemeClr val="tx2"/>
                </a:solidFill>
                <a:latin typeface="Montserrat"/>
              </a:rPr>
              <a:t>with</a:t>
            </a:r>
            <a:r>
              <a:rPr lang="de-DE" sz="2600" dirty="0">
                <a:solidFill>
                  <a:schemeClr val="tx2"/>
                </a:solidFill>
                <a:latin typeface="Montserrat"/>
              </a:rPr>
              <a:t> Public Interactive Systems. DOI: https://doi.org/10.1145/2901790.2901796 </a:t>
            </a:r>
            <a:endParaRPr lang="en-US" altLang="en-US" sz="2600" dirty="0">
              <a:solidFill>
                <a:schemeClr val="tx2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31E40-30B9-494A-9978-1797E8C810B1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15 of 15</a:t>
            </a:r>
          </a:p>
        </p:txBody>
      </p:sp>
    </p:spTree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8F1E917-FA48-40AC-90D0-FCB0E420E083}"/>
              </a:ext>
            </a:extLst>
          </p:cNvPr>
          <p:cNvGrpSpPr/>
          <p:nvPr/>
        </p:nvGrpSpPr>
        <p:grpSpPr>
          <a:xfrm>
            <a:off x="293922" y="816236"/>
            <a:ext cx="19456147" cy="12878809"/>
            <a:chOff x="297229" y="1567330"/>
            <a:chExt cx="19063013" cy="1214867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CD64F79-A407-4CD8-A698-46E52E76F136}"/>
                </a:ext>
              </a:extLst>
            </p:cNvPr>
            <p:cNvGrpSpPr/>
            <p:nvPr/>
          </p:nvGrpSpPr>
          <p:grpSpPr>
            <a:xfrm>
              <a:off x="297229" y="1567330"/>
              <a:ext cx="19063013" cy="12148671"/>
              <a:chOff x="297229" y="1567330"/>
              <a:chExt cx="19063013" cy="12148671"/>
            </a:xfrm>
          </p:grpSpPr>
          <p:pic>
            <p:nvPicPr>
              <p:cNvPr id="27" name="Picture 26" descr="A group of people standing in a room&#10;&#10;Description generated with very high confidence">
                <a:extLst>
                  <a:ext uri="{FF2B5EF4-FFF2-40B4-BE49-F238E27FC236}">
                    <a16:creationId xmlns:a16="http://schemas.microsoft.com/office/drawing/2014/main" id="{C136EBB0-B689-4709-B11B-965C1CBE2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8164" y="1567330"/>
                <a:ext cx="14502078" cy="9598497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DD82EB-E309-4BE9-9930-AEF94E02B121}"/>
                  </a:ext>
                </a:extLst>
              </p:cNvPr>
              <p:cNvSpPr/>
              <p:nvPr/>
            </p:nvSpPr>
            <p:spPr>
              <a:xfrm>
                <a:off x="297229" y="12965808"/>
                <a:ext cx="13246874" cy="7501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Silhouettes, CAAD and Media Computing Group RWTH Aachen, World EXPO 2010, Shanghai</a:t>
                </a:r>
              </a:p>
            </p:txBody>
          </p:sp>
        </p:grpSp>
        <p:sp>
          <p:nvSpPr>
            <p:cNvPr id="30728" name="TextBox 46">
              <a:extLst>
                <a:ext uri="{FF2B5EF4-FFF2-40B4-BE49-F238E27FC236}">
                  <a16:creationId xmlns:a16="http://schemas.microsoft.com/office/drawing/2014/main" id="{01BA2FF3-245E-4B95-87A2-A0B2F50EA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6919" y="11588492"/>
              <a:ext cx="509742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/>
              <a:r>
                <a:rPr lang="en-US" altLang="en-US" sz="6000" b="1" dirty="0">
                  <a:solidFill>
                    <a:schemeClr val="tx2"/>
                  </a:solidFill>
                  <a:latin typeface="Montserrat"/>
                  <a:ea typeface="Montserrat"/>
                  <a:cs typeface="Montserrat"/>
                </a:rPr>
                <a:t>What are they?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86719A-57AE-49D7-AB29-4F58A083C112}"/>
              </a:ext>
            </a:extLst>
          </p:cNvPr>
          <p:cNvGrpSpPr/>
          <p:nvPr/>
        </p:nvGrpSpPr>
        <p:grpSpPr>
          <a:xfrm>
            <a:off x="287417" y="826107"/>
            <a:ext cx="19146012" cy="13064882"/>
            <a:chOff x="324695" y="1917918"/>
            <a:chExt cx="18672819" cy="12321549"/>
          </a:xfrm>
        </p:grpSpPr>
        <p:sp>
          <p:nvSpPr>
            <p:cNvPr id="30726" name="TextBox 44">
              <a:extLst>
                <a:ext uri="{FF2B5EF4-FFF2-40B4-BE49-F238E27FC236}">
                  <a16:creationId xmlns:a16="http://schemas.microsoft.com/office/drawing/2014/main" id="{106ADDE4-4FA6-4244-9EC2-3F859AEA6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95350" y="11946380"/>
              <a:ext cx="6259983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/>
              <a:r>
                <a:rPr lang="en-US" altLang="en-US" sz="6000" b="1" dirty="0">
                  <a:solidFill>
                    <a:schemeClr val="tx2"/>
                  </a:solidFill>
                  <a:latin typeface="Montserrat"/>
                  <a:ea typeface="Montserrat"/>
                  <a:cs typeface="Montserrat"/>
                </a:rPr>
                <a:t>Why do they exist?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AE2901-BF16-446A-AC2F-C4CA6003BCB8}"/>
                </a:ext>
              </a:extLst>
            </p:cNvPr>
            <p:cNvGrpSpPr/>
            <p:nvPr/>
          </p:nvGrpSpPr>
          <p:grpSpPr>
            <a:xfrm>
              <a:off x="324695" y="1917918"/>
              <a:ext cx="18672819" cy="12321549"/>
              <a:chOff x="1298051" y="2493648"/>
              <a:chExt cx="18672819" cy="1232154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FCC75D4-E124-4902-894E-EE5BE3274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5516" y="2493648"/>
                <a:ext cx="13635354" cy="952569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BE50268-6C8E-4D36-B05E-D7A51CBDB855}"/>
                  </a:ext>
                </a:extLst>
              </p:cNvPr>
              <p:cNvSpPr/>
              <p:nvPr/>
            </p:nvSpPr>
            <p:spPr>
              <a:xfrm>
                <a:off x="1298051" y="13729623"/>
                <a:ext cx="18287266" cy="1085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 err="1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WeSearch</a:t>
                </a:r>
                <a:r>
                  <a:rPr lang="en-US" sz="24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: supporting collaborative search and sensemaking on a tabletop display Morris et al. CSCW ‘10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5ED38B-993F-4DBF-87BB-CB419189B777}"/>
              </a:ext>
            </a:extLst>
          </p:cNvPr>
          <p:cNvGrpSpPr/>
          <p:nvPr/>
        </p:nvGrpSpPr>
        <p:grpSpPr>
          <a:xfrm>
            <a:off x="264897" y="787412"/>
            <a:ext cx="20326160" cy="12907627"/>
            <a:chOff x="269867" y="414979"/>
            <a:chExt cx="19801209" cy="12143562"/>
          </a:xfrm>
        </p:grpSpPr>
        <p:sp>
          <p:nvSpPr>
            <p:cNvPr id="30724" name="TextBox 42">
              <a:extLst>
                <a:ext uri="{FF2B5EF4-FFF2-40B4-BE49-F238E27FC236}">
                  <a16:creationId xmlns:a16="http://schemas.microsoft.com/office/drawing/2014/main" id="{F7CBA429-7E1D-45E5-915B-825DAEE26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11377" y="10449800"/>
              <a:ext cx="552651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/>
              <a:r>
                <a:rPr lang="en-US" altLang="en-US" sz="6000" b="1" dirty="0">
                  <a:solidFill>
                    <a:schemeClr val="tx2"/>
                  </a:solidFill>
                  <a:latin typeface="Montserrat"/>
                  <a:ea typeface="Montserrat"/>
                  <a:cs typeface="Montserrat"/>
                </a:rPr>
                <a:t>In what context?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9B2F20-E5ED-4B68-AC53-9A0979C13DD7}"/>
                </a:ext>
              </a:extLst>
            </p:cNvPr>
            <p:cNvGrpSpPr/>
            <p:nvPr/>
          </p:nvGrpSpPr>
          <p:grpSpPr>
            <a:xfrm>
              <a:off x="269867" y="414979"/>
              <a:ext cx="19801209" cy="12143562"/>
              <a:chOff x="2616827" y="1234549"/>
              <a:chExt cx="19801209" cy="1214356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AD2E36-A837-49B2-AC8F-7DBD94520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22424" y="1234549"/>
                <a:ext cx="14135191" cy="958644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A47802-D0DF-4AC5-980A-951E6449D1B3}"/>
                  </a:ext>
                </a:extLst>
              </p:cNvPr>
              <p:cNvSpPr/>
              <p:nvPr/>
            </p:nvSpPr>
            <p:spPr>
              <a:xfrm>
                <a:off x="2616827" y="12660450"/>
                <a:ext cx="19801209" cy="7176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The </a:t>
                </a:r>
                <a:r>
                  <a:rPr lang="en-US" sz="2400" dirty="0" err="1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eLabBench</a:t>
                </a:r>
                <a:r>
                  <a:rPr lang="en-US" sz="24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: an interactive tabletop system for the biology laboratory, Tabard et al. ITS ‘11</a:t>
                </a: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FD83387-EF2F-4C68-A6E8-5FF3C86737F7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2 of 15</a:t>
            </a:r>
          </a:p>
        </p:txBody>
      </p:sp>
    </p:spTree>
    <p:extLst>
      <p:ext uri="{BB962C8B-B14F-4D97-AF65-F5344CB8AC3E}">
        <p14:creationId xmlns:p14="http://schemas.microsoft.com/office/powerpoint/2010/main" val="184042630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2771D3DA-C0AD-4A05-9E23-0B1B7A856C0C}"/>
              </a:ext>
            </a:extLst>
          </p:cNvPr>
          <p:cNvGrpSpPr/>
          <p:nvPr/>
        </p:nvGrpSpPr>
        <p:grpSpPr>
          <a:xfrm>
            <a:off x="9778547" y="8206310"/>
            <a:ext cx="4835001" cy="4207321"/>
            <a:chOff x="9777919" y="9513279"/>
            <a:chExt cx="4836260" cy="4208416"/>
          </a:xfrm>
        </p:grpSpPr>
        <p:sp>
          <p:nvSpPr>
            <p:cNvPr id="31" name="Diagonal Stripe 30">
              <a:extLst>
                <a:ext uri="{FF2B5EF4-FFF2-40B4-BE49-F238E27FC236}">
                  <a16:creationId xmlns:a16="http://schemas.microsoft.com/office/drawing/2014/main" id="{5463FED9-3597-4282-A206-53A2C2B8CD6A}"/>
                </a:ext>
              </a:extLst>
            </p:cNvPr>
            <p:cNvSpPr/>
            <p:nvPr/>
          </p:nvSpPr>
          <p:spPr>
            <a:xfrm rot="2699999">
              <a:off x="10630859" y="9513279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rgbClr val="4454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827977">
                <a:defRPr/>
              </a:pPr>
              <a:endParaRPr lang="en-US" sz="1800" kern="0" dirty="0">
                <a:solidFill>
                  <a:srgbClr val="737572"/>
                </a:solidFill>
                <a:latin typeface="Open Sans Regular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56E6E7-466E-4C7A-B630-662E9D31254A}"/>
                </a:ext>
              </a:extLst>
            </p:cNvPr>
            <p:cNvCxnSpPr>
              <a:cxnSpLocks/>
            </p:cNvCxnSpPr>
            <p:nvPr/>
          </p:nvCxnSpPr>
          <p:spPr>
            <a:xfrm>
              <a:off x="12247820" y="11331287"/>
              <a:ext cx="0" cy="914400"/>
            </a:xfrm>
            <a:prstGeom prst="line">
              <a:avLst/>
            </a:prstGeom>
            <a:noFill/>
            <a:ln w="28575" cap="flat" cmpd="sng" algn="ctr">
              <a:solidFill>
                <a:srgbClr val="445469"/>
              </a:solidFill>
              <a:prstDash val="solid"/>
              <a:miter lim="800000"/>
              <a:tailEnd type="oval" w="lg" len="lg"/>
            </a:ln>
            <a:effectLst/>
          </p:spPr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7967B7-AAB5-46D3-A3B4-AD6E03FC9E19}"/>
                </a:ext>
              </a:extLst>
            </p:cNvPr>
            <p:cNvSpPr txBox="1"/>
            <p:nvPr/>
          </p:nvSpPr>
          <p:spPr>
            <a:xfrm>
              <a:off x="11731214" y="10398356"/>
              <a:ext cx="967183" cy="55401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1827977"/>
              <a:r>
                <a:rPr lang="en-US" sz="2999" b="1" dirty="0">
                  <a:solidFill>
                    <a:srgbClr val="FFFFFF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2007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441D1DA-4282-429B-8319-0D9DAD1A01C7}"/>
                </a:ext>
              </a:extLst>
            </p:cNvPr>
            <p:cNvSpPr txBox="1"/>
            <p:nvPr/>
          </p:nvSpPr>
          <p:spPr>
            <a:xfrm>
              <a:off x="11342751" y="12392195"/>
              <a:ext cx="1706617" cy="55401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1827977"/>
              <a:r>
                <a:rPr lang="en-US" sz="2999" b="1" dirty="0" err="1">
                  <a:solidFill>
                    <a:srgbClr val="445469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reacTable</a:t>
              </a:r>
              <a:endParaRPr lang="en-US" sz="2999" b="1" dirty="0">
                <a:solidFill>
                  <a:srgbClr val="445469"/>
                </a:solidFill>
                <a:latin typeface="Montserrat Bold" charset="0"/>
                <a:ea typeface="Montserrat Bold" charset="0"/>
                <a:cs typeface="Montserrat Bold" charset="0"/>
              </a:endParaRPr>
            </a:p>
          </p:txBody>
        </p:sp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CE88A6A7-DB50-437E-9AE3-20733CD2DF0F}"/>
                </a:ext>
              </a:extLst>
            </p:cNvPr>
            <p:cNvSpPr txBox="1">
              <a:spLocks/>
            </p:cNvSpPr>
            <p:nvPr/>
          </p:nvSpPr>
          <p:spPr>
            <a:xfrm>
              <a:off x="9777919" y="12997000"/>
              <a:ext cx="4836260" cy="72469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da-DK" sz="2699" dirty="0">
                  <a:solidFill>
                    <a:srgbClr val="73757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Jordà et al. TEI’ 07</a:t>
              </a:r>
              <a:endParaRPr lang="en-US" sz="2699" dirty="0">
                <a:solidFill>
                  <a:srgbClr val="737572"/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1E5229A-82AB-496F-9761-2A01D1F143B5}"/>
              </a:ext>
            </a:extLst>
          </p:cNvPr>
          <p:cNvGrpSpPr/>
          <p:nvPr/>
        </p:nvGrpSpPr>
        <p:grpSpPr>
          <a:xfrm>
            <a:off x="14003748" y="7383930"/>
            <a:ext cx="4835001" cy="5034551"/>
            <a:chOff x="14004220" y="8690687"/>
            <a:chExt cx="4836260" cy="5035863"/>
          </a:xfrm>
        </p:grpSpPr>
        <p:sp>
          <p:nvSpPr>
            <p:cNvPr id="33" name="Diagonal Stripe 32">
              <a:extLst>
                <a:ext uri="{FF2B5EF4-FFF2-40B4-BE49-F238E27FC236}">
                  <a16:creationId xmlns:a16="http://schemas.microsoft.com/office/drawing/2014/main" id="{B35D1EA0-2264-41D9-B5C6-9A9475E76950}"/>
                </a:ext>
              </a:extLst>
            </p:cNvPr>
            <p:cNvSpPr/>
            <p:nvPr/>
          </p:nvSpPr>
          <p:spPr>
            <a:xfrm rot="13499999">
              <a:off x="14813370" y="8690687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rgbClr val="8AC15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827977">
                <a:defRPr/>
              </a:pPr>
              <a:endParaRPr lang="en-US" sz="1800" kern="0" dirty="0">
                <a:solidFill>
                  <a:srgbClr val="737572"/>
                </a:solidFill>
                <a:latin typeface="Open Sans Regular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C09C222-F0C7-45F4-B96B-5AA81D5B275B}"/>
                </a:ext>
              </a:extLst>
            </p:cNvPr>
            <p:cNvSpPr txBox="1"/>
            <p:nvPr/>
          </p:nvSpPr>
          <p:spPr>
            <a:xfrm>
              <a:off x="15973370" y="10398356"/>
              <a:ext cx="967183" cy="55401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1827977"/>
              <a:r>
                <a:rPr lang="en-US" sz="2999" b="1" dirty="0">
                  <a:solidFill>
                    <a:srgbClr val="FFFFFF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2009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A815DD0-4F3F-46D2-9A3C-84A74006C966}"/>
                </a:ext>
              </a:extLst>
            </p:cNvPr>
            <p:cNvCxnSpPr/>
            <p:nvPr/>
          </p:nvCxnSpPr>
          <p:spPr>
            <a:xfrm flipH="1">
              <a:off x="16413191" y="11308202"/>
              <a:ext cx="1" cy="914400"/>
            </a:xfrm>
            <a:prstGeom prst="line">
              <a:avLst/>
            </a:prstGeom>
            <a:noFill/>
            <a:ln w="28575" cap="flat" cmpd="sng" algn="ctr">
              <a:solidFill>
                <a:srgbClr val="8AC153"/>
              </a:solidFill>
              <a:prstDash val="solid"/>
              <a:miter lim="800000"/>
              <a:tailEnd type="oval" w="lg" len="lg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0B10FCA-B253-4AD5-9D07-2FD6A79B0F4D}"/>
                </a:ext>
              </a:extLst>
            </p:cNvPr>
            <p:cNvSpPr txBox="1"/>
            <p:nvPr/>
          </p:nvSpPr>
          <p:spPr>
            <a:xfrm>
              <a:off x="15243049" y="12397050"/>
              <a:ext cx="2358631" cy="55401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1827977"/>
              <a:r>
                <a:rPr lang="en-US" sz="2999" b="1" dirty="0">
                  <a:solidFill>
                    <a:srgbClr val="445469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SLAP Widgets</a:t>
              </a:r>
            </a:p>
          </p:txBody>
        </p:sp>
        <p:sp>
          <p:nvSpPr>
            <p:cNvPr id="44" name="Subtitle 2">
              <a:extLst>
                <a:ext uri="{FF2B5EF4-FFF2-40B4-BE49-F238E27FC236}">
                  <a16:creationId xmlns:a16="http://schemas.microsoft.com/office/drawing/2014/main" id="{FDC8AEAF-42A6-429E-976A-F342D99C7B23}"/>
                </a:ext>
              </a:extLst>
            </p:cNvPr>
            <p:cNvSpPr txBox="1">
              <a:spLocks/>
            </p:cNvSpPr>
            <p:nvPr/>
          </p:nvSpPr>
          <p:spPr>
            <a:xfrm>
              <a:off x="14004220" y="13001855"/>
              <a:ext cx="4836260" cy="72469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699" dirty="0">
                  <a:solidFill>
                    <a:srgbClr val="73757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Weiss et al. ‘09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5F80682-1CF7-4D9A-90F6-5612CA65C85F}"/>
              </a:ext>
            </a:extLst>
          </p:cNvPr>
          <p:cNvGrpSpPr/>
          <p:nvPr/>
        </p:nvGrpSpPr>
        <p:grpSpPr>
          <a:xfrm>
            <a:off x="18217280" y="8206308"/>
            <a:ext cx="4835001" cy="4207321"/>
            <a:chOff x="18218851" y="9513279"/>
            <a:chExt cx="4836260" cy="4208416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2E5F5E9D-E5C3-4539-94CA-230522EDBA48}"/>
                </a:ext>
              </a:extLst>
            </p:cNvPr>
            <p:cNvSpPr/>
            <p:nvPr/>
          </p:nvSpPr>
          <p:spPr>
            <a:xfrm rot="2699999">
              <a:off x="19046894" y="9513279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rgbClr val="BAEF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827977">
                <a:defRPr/>
              </a:pPr>
              <a:endParaRPr lang="en-US" sz="1800" kern="0" dirty="0">
                <a:solidFill>
                  <a:srgbClr val="737572"/>
                </a:solidFill>
                <a:latin typeface="Open Sans Regular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BFD77B-3822-42AD-B909-49A85C4F6957}"/>
                </a:ext>
              </a:extLst>
            </p:cNvPr>
            <p:cNvSpPr txBox="1"/>
            <p:nvPr/>
          </p:nvSpPr>
          <p:spPr>
            <a:xfrm>
              <a:off x="20146779" y="10398356"/>
              <a:ext cx="967183" cy="55401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1827977"/>
              <a:r>
                <a:rPr lang="en-US" sz="2999" b="1" dirty="0">
                  <a:solidFill>
                    <a:srgbClr val="FFFFFF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2015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1798C18-22D2-462B-A7CA-25F34E93D38C}"/>
                </a:ext>
              </a:extLst>
            </p:cNvPr>
            <p:cNvCxnSpPr>
              <a:cxnSpLocks/>
            </p:cNvCxnSpPr>
            <p:nvPr/>
          </p:nvCxnSpPr>
          <p:spPr>
            <a:xfrm>
              <a:off x="20629757" y="11272290"/>
              <a:ext cx="7224" cy="914400"/>
            </a:xfrm>
            <a:prstGeom prst="line">
              <a:avLst/>
            </a:prstGeom>
            <a:noFill/>
            <a:ln w="28575" cap="flat" cmpd="sng" algn="ctr">
              <a:solidFill>
                <a:srgbClr val="BAEF69"/>
              </a:solidFill>
              <a:prstDash val="solid"/>
              <a:miter lim="800000"/>
              <a:tailEnd type="oval" w="lg" len="lg"/>
            </a:ln>
            <a:effectLst/>
          </p:spPr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222D27B-F963-4467-87DC-3D4DEC9139C6}"/>
                </a:ext>
              </a:extLst>
            </p:cNvPr>
            <p:cNvSpPr txBox="1"/>
            <p:nvPr/>
          </p:nvSpPr>
          <p:spPr>
            <a:xfrm>
              <a:off x="19581683" y="12392195"/>
              <a:ext cx="2110614" cy="55401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1827977"/>
              <a:r>
                <a:rPr lang="en-US" sz="2999" b="1" dirty="0">
                  <a:solidFill>
                    <a:srgbClr val="445469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Surface Hub</a:t>
              </a:r>
            </a:p>
          </p:txBody>
        </p:sp>
        <p:sp>
          <p:nvSpPr>
            <p:cNvPr id="47" name="Subtitle 2">
              <a:extLst>
                <a:ext uri="{FF2B5EF4-FFF2-40B4-BE49-F238E27FC236}">
                  <a16:creationId xmlns:a16="http://schemas.microsoft.com/office/drawing/2014/main" id="{A694CA41-6E35-4FB7-A081-AA317DE6155B}"/>
                </a:ext>
              </a:extLst>
            </p:cNvPr>
            <p:cNvSpPr txBox="1">
              <a:spLocks/>
            </p:cNvSpPr>
            <p:nvPr/>
          </p:nvSpPr>
          <p:spPr>
            <a:xfrm>
              <a:off x="18218851" y="12997000"/>
              <a:ext cx="4836260" cy="72469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699" dirty="0">
                  <a:solidFill>
                    <a:srgbClr val="73757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Microsoft ‘15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DE4F90-9000-4DE3-BFE1-0E6EC1C72656}"/>
              </a:ext>
            </a:extLst>
          </p:cNvPr>
          <p:cNvGrpSpPr/>
          <p:nvPr/>
        </p:nvGrpSpPr>
        <p:grpSpPr>
          <a:xfrm>
            <a:off x="1405622" y="8206310"/>
            <a:ext cx="4835001" cy="4207325"/>
            <a:chOff x="1402812" y="9513279"/>
            <a:chExt cx="4836260" cy="4208420"/>
          </a:xfrm>
        </p:grpSpPr>
        <p:sp>
          <p:nvSpPr>
            <p:cNvPr id="30" name="Diagonal Stripe 29">
              <a:extLst>
                <a:ext uri="{FF2B5EF4-FFF2-40B4-BE49-F238E27FC236}">
                  <a16:creationId xmlns:a16="http://schemas.microsoft.com/office/drawing/2014/main" id="{C356444F-7CB0-4C42-8CC0-1FB775DF1C86}"/>
                </a:ext>
              </a:extLst>
            </p:cNvPr>
            <p:cNvSpPr/>
            <p:nvPr/>
          </p:nvSpPr>
          <p:spPr>
            <a:xfrm rot="2699999">
              <a:off x="2214823" y="9513279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rgbClr val="0E80C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827977">
                <a:defRPr/>
              </a:pPr>
              <a:endParaRPr lang="en-US" sz="1800" kern="0" dirty="0">
                <a:solidFill>
                  <a:srgbClr val="737572"/>
                </a:solidFill>
                <a:latin typeface="Open Sans Regular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347976-A41E-4EC5-9372-B263B32C4BDE}"/>
                </a:ext>
              </a:extLst>
            </p:cNvPr>
            <p:cNvSpPr txBox="1"/>
            <p:nvPr/>
          </p:nvSpPr>
          <p:spPr>
            <a:xfrm>
              <a:off x="3330130" y="10398356"/>
              <a:ext cx="967183" cy="55401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1827977"/>
              <a:r>
                <a:rPr lang="en-US" sz="2999" b="1" dirty="0">
                  <a:solidFill>
                    <a:srgbClr val="FFFFFF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1997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37B271-27F7-4518-B1E0-372D14CF8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0307" y="11301791"/>
              <a:ext cx="15422" cy="914400"/>
            </a:xfrm>
            <a:prstGeom prst="line">
              <a:avLst/>
            </a:prstGeom>
            <a:noFill/>
            <a:ln w="28575" cap="flat" cmpd="sng" algn="ctr">
              <a:solidFill>
                <a:srgbClr val="0E80C9"/>
              </a:solidFill>
              <a:prstDash val="solid"/>
              <a:miter lim="800000"/>
              <a:tailEnd type="oval" w="lg" len="lg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1F611CE-B4F8-4F23-B980-554C5789637C}"/>
                </a:ext>
              </a:extLst>
            </p:cNvPr>
            <p:cNvSpPr txBox="1"/>
            <p:nvPr/>
          </p:nvSpPr>
          <p:spPr>
            <a:xfrm>
              <a:off x="2721770" y="12392199"/>
              <a:ext cx="2198354" cy="55401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1827977"/>
              <a:r>
                <a:rPr lang="en-US" sz="2999" b="1" dirty="0">
                  <a:solidFill>
                    <a:srgbClr val="445469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Tangible Bits</a:t>
              </a:r>
            </a:p>
          </p:txBody>
        </p:sp>
        <p:sp>
          <p:nvSpPr>
            <p:cNvPr id="50" name="Subtitle 2">
              <a:extLst>
                <a:ext uri="{FF2B5EF4-FFF2-40B4-BE49-F238E27FC236}">
                  <a16:creationId xmlns:a16="http://schemas.microsoft.com/office/drawing/2014/main" id="{2BCA5360-5AAB-46AF-85D5-7EFEE00653C0}"/>
                </a:ext>
              </a:extLst>
            </p:cNvPr>
            <p:cNvSpPr txBox="1">
              <a:spLocks/>
            </p:cNvSpPr>
            <p:nvPr/>
          </p:nvSpPr>
          <p:spPr>
            <a:xfrm>
              <a:off x="1402812" y="12997004"/>
              <a:ext cx="4836260" cy="72469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699" dirty="0">
                  <a:solidFill>
                    <a:srgbClr val="73757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Ishii et al. CHI ‘97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9DABFE0-97D3-4169-969A-F4B0E36FC7AC}"/>
              </a:ext>
            </a:extLst>
          </p:cNvPr>
          <p:cNvGrpSpPr/>
          <p:nvPr/>
        </p:nvGrpSpPr>
        <p:grpSpPr>
          <a:xfrm>
            <a:off x="5630435" y="7383930"/>
            <a:ext cx="4835001" cy="5034551"/>
            <a:chOff x="5628726" y="8690687"/>
            <a:chExt cx="4836260" cy="5035863"/>
          </a:xfrm>
        </p:grpSpPr>
        <p:sp>
          <p:nvSpPr>
            <p:cNvPr id="32" name="Diagonal Stripe 31">
              <a:extLst>
                <a:ext uri="{FF2B5EF4-FFF2-40B4-BE49-F238E27FC236}">
                  <a16:creationId xmlns:a16="http://schemas.microsoft.com/office/drawing/2014/main" id="{1C00125A-A9E5-4DE9-AF84-DD22402B338F}"/>
                </a:ext>
              </a:extLst>
            </p:cNvPr>
            <p:cNvSpPr/>
            <p:nvPr/>
          </p:nvSpPr>
          <p:spPr>
            <a:xfrm rot="13499999">
              <a:off x="6397335" y="8690687"/>
              <a:ext cx="3166946" cy="3166946"/>
            </a:xfrm>
            <a:prstGeom prst="diagStripe">
              <a:avLst>
                <a:gd name="adj" fmla="val 63445"/>
              </a:avLst>
            </a:prstGeom>
            <a:solidFill>
              <a:srgbClr val="119CF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827977">
                <a:defRPr/>
              </a:pPr>
              <a:endParaRPr lang="en-US" sz="1800" kern="0" dirty="0">
                <a:solidFill>
                  <a:srgbClr val="737572"/>
                </a:solidFill>
                <a:latin typeface="Open Sans Regular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31C3EB-01D5-4E0A-B6A5-1A1C27C88411}"/>
                </a:ext>
              </a:extLst>
            </p:cNvPr>
            <p:cNvSpPr txBox="1"/>
            <p:nvPr/>
          </p:nvSpPr>
          <p:spPr>
            <a:xfrm>
              <a:off x="7554110" y="10398356"/>
              <a:ext cx="967183" cy="55401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1827977"/>
              <a:r>
                <a:rPr lang="en-US" sz="2999" b="1" dirty="0">
                  <a:solidFill>
                    <a:srgbClr val="FFFFFF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2006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810E01-C9E9-4261-8E9C-44F7B669515D}"/>
                </a:ext>
              </a:extLst>
            </p:cNvPr>
            <p:cNvCxnSpPr/>
            <p:nvPr/>
          </p:nvCxnSpPr>
          <p:spPr>
            <a:xfrm flipH="1">
              <a:off x="8037697" y="11308202"/>
              <a:ext cx="1" cy="914400"/>
            </a:xfrm>
            <a:prstGeom prst="line">
              <a:avLst/>
            </a:prstGeom>
            <a:noFill/>
            <a:ln w="28575" cap="flat" cmpd="sng" algn="ctr">
              <a:solidFill>
                <a:srgbClr val="119CF4">
                  <a:alpha val="98000"/>
                </a:srgbClr>
              </a:solidFill>
              <a:prstDash val="solid"/>
              <a:miter lim="800000"/>
              <a:tailEnd type="oval" w="lg" len="lg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216804-5F39-4FA2-8EBC-F7577920BD12}"/>
                </a:ext>
              </a:extLst>
            </p:cNvPr>
            <p:cNvSpPr txBox="1"/>
            <p:nvPr/>
          </p:nvSpPr>
          <p:spPr>
            <a:xfrm>
              <a:off x="7007972" y="12397050"/>
              <a:ext cx="2077776" cy="55401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 defTabSz="1827977"/>
              <a:r>
                <a:rPr lang="en-US" sz="2999" b="1" dirty="0">
                  <a:solidFill>
                    <a:srgbClr val="445469"/>
                  </a:solidFill>
                  <a:latin typeface="Montserrat Bold" charset="0"/>
                  <a:ea typeface="Montserrat Bold" charset="0"/>
                  <a:cs typeface="Montserrat Bold" charset="0"/>
                </a:rPr>
                <a:t>Multi-touch</a:t>
              </a:r>
            </a:p>
          </p:txBody>
        </p:sp>
        <p:sp>
          <p:nvSpPr>
            <p:cNvPr id="53" name="Subtitle 2">
              <a:extLst>
                <a:ext uri="{FF2B5EF4-FFF2-40B4-BE49-F238E27FC236}">
                  <a16:creationId xmlns:a16="http://schemas.microsoft.com/office/drawing/2014/main" id="{9593E2B8-D843-483B-ADE0-ACBFFA763865}"/>
                </a:ext>
              </a:extLst>
            </p:cNvPr>
            <p:cNvSpPr txBox="1">
              <a:spLocks/>
            </p:cNvSpPr>
            <p:nvPr/>
          </p:nvSpPr>
          <p:spPr>
            <a:xfrm>
              <a:off x="5628726" y="13001855"/>
              <a:ext cx="4836260" cy="724695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299"/>
                </a:lnSpc>
              </a:pPr>
              <a:r>
                <a:rPr lang="en-US" sz="2699" dirty="0">
                  <a:solidFill>
                    <a:srgbClr val="737572"/>
                  </a:solidFill>
                  <a:latin typeface="Montserrat Light" charset="0"/>
                  <a:ea typeface="Montserrat Light" charset="0"/>
                  <a:cs typeface="Montserrat Light" charset="0"/>
                </a:rPr>
                <a:t>Jeff Han ‘06</a:t>
              </a:r>
            </a:p>
          </p:txBody>
        </p:sp>
      </p:grpSp>
      <p:pic>
        <p:nvPicPr>
          <p:cNvPr id="58" name="Picture 2" descr="http://alumni.media.mit.edu/~ullmer/papers/tangible_bits/hi-fg2.gif">
            <a:extLst>
              <a:ext uri="{FF2B5EF4-FFF2-40B4-BE49-F238E27FC236}">
                <a16:creationId xmlns:a16="http://schemas.microsoft.com/office/drawing/2014/main" id="{A3161BFF-9B90-40E9-8E29-E4D7ABD67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521" y="1866067"/>
            <a:ext cx="10440692" cy="549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34FEB2A-9972-43E7-8B28-7A13ECE9C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902" y="993905"/>
            <a:ext cx="9289886" cy="696741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AC46057-D5A2-4D5B-871F-3AC650297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01" y="1382877"/>
            <a:ext cx="10440692" cy="587289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21648B-7097-49CA-B1F8-6420FA0C2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9322" y="1329649"/>
            <a:ext cx="10315981" cy="58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35FA82-A626-4F26-B40E-B5FD7FE8B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3757" y="1083355"/>
            <a:ext cx="12188825" cy="68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Image result for iphone 1">
            <a:extLst>
              <a:ext uri="{FF2B5EF4-FFF2-40B4-BE49-F238E27FC236}">
                <a16:creationId xmlns:a16="http://schemas.microsoft.com/office/drawing/2014/main" id="{FFC3F35F-5B7F-4F95-8502-6DCB36801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786" y="2334487"/>
            <a:ext cx="26003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C117511-1655-491D-A160-BED4496FF188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3 of 15</a:t>
            </a:r>
          </a:p>
        </p:txBody>
      </p:sp>
    </p:spTree>
    <p:extLst>
      <p:ext uri="{BB962C8B-B14F-4D97-AF65-F5344CB8AC3E}">
        <p14:creationId xmlns:p14="http://schemas.microsoft.com/office/powerpoint/2010/main" val="8465080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42">
            <a:extLst>
              <a:ext uri="{FF2B5EF4-FFF2-40B4-BE49-F238E27FC236}">
                <a16:creationId xmlns:a16="http://schemas.microsoft.com/office/drawing/2014/main" id="{F7CBA429-7E1D-45E5-915B-825DAEE2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9483" y="11408723"/>
            <a:ext cx="413286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60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Cooperation</a:t>
            </a:r>
          </a:p>
        </p:txBody>
      </p:sp>
      <p:sp>
        <p:nvSpPr>
          <p:cNvPr id="30726" name="TextBox 44">
            <a:extLst>
              <a:ext uri="{FF2B5EF4-FFF2-40B4-BE49-F238E27FC236}">
                <a16:creationId xmlns:a16="http://schemas.microsoft.com/office/drawing/2014/main" id="{106ADDE4-4FA6-4244-9EC2-3F859AEA6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2766" y="11408723"/>
            <a:ext cx="262514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60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Conflict</a:t>
            </a:r>
          </a:p>
        </p:txBody>
      </p:sp>
      <p:sp>
        <p:nvSpPr>
          <p:cNvPr id="30728" name="TextBox 46">
            <a:extLst>
              <a:ext uri="{FF2B5EF4-FFF2-40B4-BE49-F238E27FC236}">
                <a16:creationId xmlns:a16="http://schemas.microsoft.com/office/drawing/2014/main" id="{01BA2FF3-245E-4B95-87A2-A0B2F50EA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609" y="11408723"/>
            <a:ext cx="52449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60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Communication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495D6E-2326-4AE7-9220-1E34B03ED12F}"/>
              </a:ext>
            </a:extLst>
          </p:cNvPr>
          <p:cNvSpPr/>
          <p:nvPr/>
        </p:nvSpPr>
        <p:spPr>
          <a:xfrm>
            <a:off x="794484" y="13008115"/>
            <a:ext cx="14883666" cy="7078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Supporting Situation Awareness in Collaborative Tabletop Systems with Automation. Chang et al. ITS ‘14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66FAE1-3628-4AB9-AD8F-42A1864A1A4B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4 of 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355E7-B671-488D-9512-0E8C788EF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502" y="1528678"/>
            <a:ext cx="17308646" cy="9736113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121F9319-E527-4A15-B631-A9F215569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5197" y="-146471"/>
            <a:ext cx="829329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8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Social Interaction</a:t>
            </a:r>
          </a:p>
        </p:txBody>
      </p:sp>
    </p:spTree>
    <p:extLst>
      <p:ext uri="{BB962C8B-B14F-4D97-AF65-F5344CB8AC3E}">
        <p14:creationId xmlns:p14="http://schemas.microsoft.com/office/powerpoint/2010/main" val="178120915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C33E51-253E-4F3F-8B74-EFA9950FB3FE}"/>
              </a:ext>
            </a:extLst>
          </p:cNvPr>
          <p:cNvGrpSpPr/>
          <p:nvPr/>
        </p:nvGrpSpPr>
        <p:grpSpPr>
          <a:xfrm>
            <a:off x="638175" y="10241098"/>
            <a:ext cx="5978525" cy="2449096"/>
            <a:chOff x="638175" y="10750551"/>
            <a:chExt cx="5978525" cy="2449096"/>
          </a:xfrm>
          <a:solidFill>
            <a:schemeClr val="bg1"/>
          </a:solidFill>
        </p:grpSpPr>
        <p:sp>
          <p:nvSpPr>
            <p:cNvPr id="16" name="Chevron 15">
              <a:extLst>
                <a:ext uri="{FF2B5EF4-FFF2-40B4-BE49-F238E27FC236}">
                  <a16:creationId xmlns:a16="http://schemas.microsoft.com/office/drawing/2014/main" id="{61E9901B-7061-4ACE-89C9-DE95F0E86B62}"/>
                </a:ext>
              </a:extLst>
            </p:cNvPr>
            <p:cNvSpPr/>
            <p:nvPr/>
          </p:nvSpPr>
          <p:spPr>
            <a:xfrm>
              <a:off x="638175" y="10750551"/>
              <a:ext cx="5978525" cy="2449096"/>
            </a:xfrm>
            <a:prstGeom prst="chevron">
              <a:avLst>
                <a:gd name="adj" fmla="val 31257"/>
              </a:avLst>
            </a:prstGeom>
            <a:grpFill/>
            <a:ln w="285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301752" anchor="ctr"/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>
                <a:defRPr/>
              </a:pPr>
              <a:endParaRPr lang="en-US" altLang="en-US">
                <a:solidFill>
                  <a:schemeClr val="bg1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26632" name="TextBox 21">
              <a:extLst>
                <a:ext uri="{FF2B5EF4-FFF2-40B4-BE49-F238E27FC236}">
                  <a16:creationId xmlns:a16="http://schemas.microsoft.com/office/drawing/2014/main" id="{E43D5812-D7F6-48FE-AE7D-61D985738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292" y="10923588"/>
              <a:ext cx="3600665" cy="21236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/>
              <a:r>
                <a:rPr lang="en-US" altLang="en-US" sz="4400" dirty="0">
                  <a:solidFill>
                    <a:schemeClr val="tx2"/>
                  </a:solidFill>
                  <a:latin typeface="Raleway"/>
                  <a:ea typeface="Raleway"/>
                  <a:cs typeface="Raleway"/>
                </a:rPr>
                <a:t>Approaching/</a:t>
              </a:r>
            </a:p>
            <a:p>
              <a:pPr algn="ctr" eaLnBrk="1" hangingPunct="1"/>
              <a:r>
                <a:rPr lang="en-US" altLang="en-US" sz="4400" dirty="0">
                  <a:solidFill>
                    <a:schemeClr val="tx2"/>
                  </a:solidFill>
                  <a:latin typeface="Raleway"/>
                  <a:ea typeface="Raleway"/>
                  <a:cs typeface="Raleway"/>
                </a:rPr>
                <a:t>Engaging </a:t>
              </a:r>
            </a:p>
            <a:p>
              <a:pPr algn="ctr" eaLnBrk="1" hangingPunct="1"/>
              <a:r>
                <a:rPr lang="en-US" altLang="en-US" sz="4400" dirty="0">
                  <a:solidFill>
                    <a:schemeClr val="tx2"/>
                  </a:solidFill>
                  <a:latin typeface="Raleway"/>
                  <a:ea typeface="Raleway"/>
                  <a:cs typeface="Raleway"/>
                </a:rPr>
                <a:t>the Interface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6E69686-C186-41C8-A262-F1F12D2E94A2}"/>
              </a:ext>
            </a:extLst>
          </p:cNvPr>
          <p:cNvGrpSpPr/>
          <p:nvPr/>
        </p:nvGrpSpPr>
        <p:grpSpPr>
          <a:xfrm>
            <a:off x="6416675" y="10241098"/>
            <a:ext cx="5978525" cy="2449096"/>
            <a:chOff x="6416675" y="10750551"/>
            <a:chExt cx="5978525" cy="2449096"/>
          </a:xfrm>
          <a:solidFill>
            <a:schemeClr val="bg1"/>
          </a:solidFill>
        </p:grpSpPr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3C9176A3-EECA-46A3-98D8-4F4FE649C5CE}"/>
                </a:ext>
              </a:extLst>
            </p:cNvPr>
            <p:cNvSpPr/>
            <p:nvPr/>
          </p:nvSpPr>
          <p:spPr>
            <a:xfrm>
              <a:off x="6416675" y="10750551"/>
              <a:ext cx="5978525" cy="2449096"/>
            </a:xfrm>
            <a:prstGeom prst="chevron">
              <a:avLst>
                <a:gd name="adj" fmla="val 31257"/>
              </a:avLst>
            </a:prstGeom>
            <a:grpFill/>
            <a:ln w="285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301752" anchor="ctr"/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>
                <a:defRPr/>
              </a:pPr>
              <a:endParaRPr lang="en-US" altLang="en-US">
                <a:solidFill>
                  <a:schemeClr val="bg1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26630" name="TextBox 19">
              <a:extLst>
                <a:ext uri="{FF2B5EF4-FFF2-40B4-BE49-F238E27FC236}">
                  <a16:creationId xmlns:a16="http://schemas.microsoft.com/office/drawing/2014/main" id="{361E0392-B1F5-4920-BB6D-91673312C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7383" y="11266488"/>
              <a:ext cx="4405372" cy="1446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/>
              <a:r>
                <a:rPr lang="en-US" altLang="en-US" sz="4400" dirty="0">
                  <a:solidFill>
                    <a:schemeClr val="tx2"/>
                  </a:solidFill>
                  <a:latin typeface="Raleway"/>
                  <a:ea typeface="Raleway"/>
                  <a:cs typeface="Raleway"/>
                </a:rPr>
                <a:t>Interacting with </a:t>
              </a:r>
            </a:p>
            <a:p>
              <a:pPr algn="ctr" eaLnBrk="1" hangingPunct="1"/>
              <a:r>
                <a:rPr lang="en-US" altLang="en-US" sz="4400" dirty="0">
                  <a:solidFill>
                    <a:schemeClr val="tx2"/>
                  </a:solidFill>
                  <a:latin typeface="Raleway"/>
                  <a:ea typeface="Raleway"/>
                  <a:cs typeface="Raleway"/>
                </a:rPr>
                <a:t>the Interface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D93CE-5DE2-4833-BB3B-6868A9B7E98B}"/>
              </a:ext>
            </a:extLst>
          </p:cNvPr>
          <p:cNvGrpSpPr/>
          <p:nvPr/>
        </p:nvGrpSpPr>
        <p:grpSpPr>
          <a:xfrm>
            <a:off x="12157075" y="10241098"/>
            <a:ext cx="5978525" cy="2449096"/>
            <a:chOff x="12157075" y="10750551"/>
            <a:chExt cx="5978525" cy="2449096"/>
          </a:xfrm>
          <a:solidFill>
            <a:schemeClr val="bg1"/>
          </a:solidFill>
        </p:grpSpPr>
        <p:sp>
          <p:nvSpPr>
            <p:cNvPr id="18" name="Chevron 17">
              <a:extLst>
                <a:ext uri="{FF2B5EF4-FFF2-40B4-BE49-F238E27FC236}">
                  <a16:creationId xmlns:a16="http://schemas.microsoft.com/office/drawing/2014/main" id="{6FCD15CF-5141-4853-B1C9-A3518395AFF1}"/>
                </a:ext>
              </a:extLst>
            </p:cNvPr>
            <p:cNvSpPr/>
            <p:nvPr/>
          </p:nvSpPr>
          <p:spPr>
            <a:xfrm>
              <a:off x="12157075" y="10750551"/>
              <a:ext cx="5978525" cy="2449096"/>
            </a:xfrm>
            <a:prstGeom prst="chevron">
              <a:avLst>
                <a:gd name="adj" fmla="val 31257"/>
              </a:avLst>
            </a:prstGeom>
            <a:grpFill/>
            <a:ln w="285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301752" anchor="ctr"/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>
                <a:defRPr/>
              </a:pPr>
              <a:endParaRPr lang="en-US" altLang="en-US">
                <a:solidFill>
                  <a:schemeClr val="bg1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26631" name="TextBox 20">
              <a:extLst>
                <a:ext uri="{FF2B5EF4-FFF2-40B4-BE49-F238E27FC236}">
                  <a16:creationId xmlns:a16="http://schemas.microsoft.com/office/drawing/2014/main" id="{B51C85AE-15C7-48F1-95A0-03F8E01BC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5585" y="11228388"/>
              <a:ext cx="4629793" cy="1446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/>
              <a:r>
                <a:rPr lang="en-US" altLang="en-US" sz="4400" dirty="0">
                  <a:solidFill>
                    <a:schemeClr val="tx2"/>
                  </a:solidFill>
                  <a:latin typeface="Raleway"/>
                  <a:ea typeface="Raleway"/>
                  <a:cs typeface="Raleway"/>
                </a:rPr>
                <a:t>(Social) Conflicts </a:t>
              </a:r>
            </a:p>
            <a:p>
              <a:pPr algn="ctr" eaLnBrk="1" hangingPunct="1"/>
              <a:r>
                <a:rPr lang="en-US" altLang="en-US" sz="4400" dirty="0">
                  <a:solidFill>
                    <a:schemeClr val="tx2"/>
                  </a:solidFill>
                  <a:latin typeface="Raleway"/>
                  <a:ea typeface="Raleway"/>
                  <a:cs typeface="Raleway"/>
                </a:rPr>
                <a:t>and Resolution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2109A28-58F6-497B-B98C-BC5BCC379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864"/>
            <a:ext cx="2435542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8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Stages of Social Interaction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C2E7B5-D86B-47B6-8A7F-05F697B8BDFB}"/>
              </a:ext>
            </a:extLst>
          </p:cNvPr>
          <p:cNvGrpSpPr/>
          <p:nvPr/>
        </p:nvGrpSpPr>
        <p:grpSpPr>
          <a:xfrm>
            <a:off x="17948275" y="10241098"/>
            <a:ext cx="5978525" cy="2449096"/>
            <a:chOff x="17948275" y="10750551"/>
            <a:chExt cx="5978525" cy="2449096"/>
          </a:xfrm>
          <a:solidFill>
            <a:schemeClr val="bg1"/>
          </a:solidFill>
        </p:grpSpPr>
        <p:sp>
          <p:nvSpPr>
            <p:cNvPr id="9" name="Chevron 17">
              <a:extLst>
                <a:ext uri="{FF2B5EF4-FFF2-40B4-BE49-F238E27FC236}">
                  <a16:creationId xmlns:a16="http://schemas.microsoft.com/office/drawing/2014/main" id="{E023F862-ADFE-4D26-A539-C17045A6137A}"/>
                </a:ext>
              </a:extLst>
            </p:cNvPr>
            <p:cNvSpPr/>
            <p:nvPr/>
          </p:nvSpPr>
          <p:spPr>
            <a:xfrm>
              <a:off x="17948275" y="10750551"/>
              <a:ext cx="5978525" cy="2449096"/>
            </a:xfrm>
            <a:prstGeom prst="chevron">
              <a:avLst>
                <a:gd name="adj" fmla="val 31257"/>
              </a:avLst>
            </a:prstGeom>
            <a:grpFill/>
            <a:ln w="2857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301752" anchor="ctr"/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>
                <a:defRPr/>
              </a:pPr>
              <a:endParaRPr lang="en-US" altLang="en-US">
                <a:solidFill>
                  <a:schemeClr val="bg1"/>
                </a:solidFill>
                <a:latin typeface="Roboto Regular"/>
                <a:ea typeface="Roboto Regular"/>
                <a:cs typeface="Roboto Regular"/>
              </a:endParaRPr>
            </a:p>
          </p:txBody>
        </p:sp>
        <p:sp>
          <p:nvSpPr>
            <p:cNvPr id="10" name="TextBox 20">
              <a:extLst>
                <a:ext uri="{FF2B5EF4-FFF2-40B4-BE49-F238E27FC236}">
                  <a16:creationId xmlns:a16="http://schemas.microsoft.com/office/drawing/2014/main" id="{D647618B-9831-4BB6-8A87-A1D5F7E51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84352" y="10885488"/>
              <a:ext cx="4184158" cy="21236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/>
              <a:r>
                <a:rPr lang="en-US" altLang="en-US" sz="4400" dirty="0">
                  <a:solidFill>
                    <a:schemeClr val="tx2"/>
                  </a:solidFill>
                  <a:latin typeface="Raleway"/>
                  <a:ea typeface="Raleway"/>
                  <a:cs typeface="Raleway"/>
                </a:rPr>
                <a:t>Disengagement </a:t>
              </a:r>
            </a:p>
            <a:p>
              <a:pPr algn="ctr" eaLnBrk="1" hangingPunct="1"/>
              <a:r>
                <a:rPr lang="en-US" altLang="en-US" sz="4400" dirty="0">
                  <a:solidFill>
                    <a:schemeClr val="tx2"/>
                  </a:solidFill>
                  <a:latin typeface="Raleway"/>
                  <a:ea typeface="Raleway"/>
                  <a:cs typeface="Raleway"/>
                </a:rPr>
                <a:t>from the </a:t>
              </a:r>
            </a:p>
            <a:p>
              <a:pPr algn="ctr" eaLnBrk="1" hangingPunct="1"/>
              <a:r>
                <a:rPr lang="en-US" altLang="en-US" sz="4400" dirty="0">
                  <a:solidFill>
                    <a:schemeClr val="tx2"/>
                  </a:solidFill>
                  <a:latin typeface="Raleway"/>
                  <a:ea typeface="Raleway"/>
                  <a:cs typeface="Raleway"/>
                </a:rPr>
                <a:t>Interface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9D6A351-8985-4C17-B264-904104C8492D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5 of 15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ADD802-FF9A-4177-AE97-E6496B817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4027" y="1695876"/>
            <a:ext cx="10483115" cy="768014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916D2D-D8BE-44B6-84B2-D68405F08A92}"/>
              </a:ext>
            </a:extLst>
          </p:cNvPr>
          <p:cNvGrpSpPr/>
          <p:nvPr/>
        </p:nvGrpSpPr>
        <p:grpSpPr>
          <a:xfrm rot="673160">
            <a:off x="754170" y="6804345"/>
            <a:ext cx="1404257" cy="2571674"/>
            <a:chOff x="605518" y="6260172"/>
            <a:chExt cx="1404257" cy="257167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9CF265-500F-45F4-B998-D6A8BC4F9FC6}"/>
                </a:ext>
              </a:extLst>
            </p:cNvPr>
            <p:cNvSpPr/>
            <p:nvPr/>
          </p:nvSpPr>
          <p:spPr>
            <a:xfrm rot="20534190">
              <a:off x="918769" y="6260172"/>
              <a:ext cx="868056" cy="2571674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654D6B-3822-47A1-87D1-0592B2E82395}"/>
                </a:ext>
              </a:extLst>
            </p:cNvPr>
            <p:cNvSpPr/>
            <p:nvPr/>
          </p:nvSpPr>
          <p:spPr>
            <a:xfrm>
              <a:off x="605518" y="6825343"/>
              <a:ext cx="1404257" cy="1404257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F83EAB-7FB0-4D54-AED0-15F4001BA908}"/>
              </a:ext>
            </a:extLst>
          </p:cNvPr>
          <p:cNvGrpSpPr/>
          <p:nvPr/>
        </p:nvGrpSpPr>
        <p:grpSpPr>
          <a:xfrm>
            <a:off x="7666818" y="6142420"/>
            <a:ext cx="1344268" cy="1747095"/>
            <a:chOff x="7666818" y="6142420"/>
            <a:chExt cx="1344268" cy="174709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BA7970E-E9CE-43FE-BF7D-D20A01748F48}"/>
                </a:ext>
              </a:extLst>
            </p:cNvPr>
            <p:cNvSpPr/>
            <p:nvPr/>
          </p:nvSpPr>
          <p:spPr>
            <a:xfrm rot="20534190">
              <a:off x="7894055" y="7447739"/>
              <a:ext cx="1117031" cy="44177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6B13B71-29CF-45CB-A618-CD55F00C9041}"/>
                </a:ext>
              </a:extLst>
            </p:cNvPr>
            <p:cNvSpPr/>
            <p:nvPr/>
          </p:nvSpPr>
          <p:spPr>
            <a:xfrm rot="20534190">
              <a:off x="7666818" y="6142420"/>
              <a:ext cx="1117031" cy="441776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D0E84568-9CCF-4BF4-A2C3-14CC0904D16D}"/>
              </a:ext>
            </a:extLst>
          </p:cNvPr>
          <p:cNvSpPr/>
          <p:nvPr/>
        </p:nvSpPr>
        <p:spPr>
          <a:xfrm>
            <a:off x="17895698" y="4057086"/>
            <a:ext cx="2824058" cy="1873471"/>
          </a:xfrm>
          <a:prstGeom prst="wedgeEllipseCallout">
            <a:avLst>
              <a:gd name="adj1" fmla="val -45117"/>
              <a:gd name="adj2" fmla="val 59014"/>
            </a:avLst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#$%^%&amp;%?#</a:t>
            </a:r>
          </a:p>
        </p:txBody>
      </p:sp>
    </p:spTree>
    <p:extLst>
      <p:ext uri="{BB962C8B-B14F-4D97-AF65-F5344CB8AC3E}">
        <p14:creationId xmlns:p14="http://schemas.microsoft.com/office/powerpoint/2010/main" val="62367830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2811E-6 -4.81481E-6 L 0.23717 -0.0636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9" y="-31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17 -0.06365 L -0.0986 0.0244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109A28-58F6-497B-B98C-BC5BCC379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1452"/>
            <a:ext cx="2437765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8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Approaching/Engaging the Interface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F36A42-45F5-48DF-9151-E9A533396B0F}"/>
              </a:ext>
            </a:extLst>
          </p:cNvPr>
          <p:cNvGrpSpPr/>
          <p:nvPr/>
        </p:nvGrpSpPr>
        <p:grpSpPr>
          <a:xfrm>
            <a:off x="453534" y="1370154"/>
            <a:ext cx="11546357" cy="11919856"/>
            <a:chOff x="803194" y="1365069"/>
            <a:chExt cx="12625560" cy="127347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588037-3732-431D-B19D-1E9718D38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1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11316" y="1365069"/>
              <a:ext cx="10856805" cy="10985861"/>
            </a:xfrm>
            <a:prstGeom prst="rect">
              <a:avLst/>
            </a:prstGeom>
          </p:spPr>
        </p:pic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0804641C-CA84-47F7-B40C-66CC07AAB5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653" y="12103544"/>
              <a:ext cx="11176931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/>
              <a:r>
                <a:rPr lang="en-US" altLang="en-US" sz="5000" b="1" dirty="0">
                  <a:solidFill>
                    <a:schemeClr val="tx2"/>
                  </a:solidFill>
                  <a:latin typeface="Montserrat"/>
                  <a:ea typeface="Montserrat"/>
                  <a:cs typeface="Montserrat"/>
                </a:rPr>
                <a:t>Public Interaction Flow Model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1F4B02-09DC-4182-84AC-09A5DD68BCB0}"/>
                </a:ext>
              </a:extLst>
            </p:cNvPr>
            <p:cNvSpPr/>
            <p:nvPr/>
          </p:nvSpPr>
          <p:spPr>
            <a:xfrm>
              <a:off x="803194" y="13391905"/>
              <a:ext cx="12625560" cy="7078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2">
                      <a:lumMod val="95000"/>
                      <a:lumOff val="5000"/>
                    </a:schemeClr>
                  </a:solidFill>
                </a:rPr>
                <a:t>Enticing People to Interact with Large Public Displays in Public Spaces. Brignull et al. INTERACT ‘03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2DD2F9-8534-40BB-A167-6E8B17D35235}"/>
              </a:ext>
            </a:extLst>
          </p:cNvPr>
          <p:cNvGrpSpPr/>
          <p:nvPr/>
        </p:nvGrpSpPr>
        <p:grpSpPr>
          <a:xfrm>
            <a:off x="11907664" y="11409421"/>
            <a:ext cx="11694340" cy="2307787"/>
            <a:chOff x="12234234" y="11537274"/>
            <a:chExt cx="11694340" cy="217908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A89AA8-A516-4BAF-B497-49BD601F3CBA}"/>
                </a:ext>
              </a:extLst>
            </p:cNvPr>
            <p:cNvSpPr/>
            <p:nvPr/>
          </p:nvSpPr>
          <p:spPr>
            <a:xfrm>
              <a:off x="12382217" y="12292901"/>
              <a:ext cx="11546357" cy="1423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2">
                      <a:lumMod val="95000"/>
                      <a:lumOff val="5000"/>
                    </a:schemeClr>
                  </a:solidFill>
                </a:rPr>
                <a:t>Interactive Public Ambient Displays: Transitioning from Implicit to Explicit, Public to Personal, Interaction with Multiple Users. Vogel et al. UIST ‘04</a:t>
              </a:r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BF799BEE-E9C2-43CD-8550-8C7449E99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34234" y="11537274"/>
              <a:ext cx="11176931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Lato Light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Lato Light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Lato Light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Lato Light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Lato Light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/>
                </a:defRPr>
              </a:lvl9pPr>
            </a:lstStyle>
            <a:p>
              <a:pPr algn="ctr" eaLnBrk="1" hangingPunct="1"/>
              <a:r>
                <a:rPr lang="en-US" altLang="en-US" sz="5000" b="1" dirty="0">
                  <a:solidFill>
                    <a:schemeClr val="tx2"/>
                  </a:solidFill>
                  <a:latin typeface="Montserrat"/>
                  <a:ea typeface="Montserrat"/>
                  <a:cs typeface="Montserrat"/>
                </a:rPr>
                <a:t> Framework for Interaction Phases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D0BC453-21CF-4B83-9B3D-283C97D09678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6 of 15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60473EE-CB20-4491-A452-B7E4A26F25FF}"/>
              </a:ext>
            </a:extLst>
          </p:cNvPr>
          <p:cNvSpPr/>
          <p:nvPr/>
        </p:nvSpPr>
        <p:spPr>
          <a:xfrm>
            <a:off x="4438650" y="3600450"/>
            <a:ext cx="6534150" cy="6229350"/>
          </a:xfrm>
          <a:custGeom>
            <a:avLst/>
            <a:gdLst>
              <a:gd name="connsiteX0" fmla="*/ 3524250 w 6534150"/>
              <a:gd name="connsiteY0" fmla="*/ 19050 h 6229350"/>
              <a:gd name="connsiteX1" fmla="*/ 3600450 w 6534150"/>
              <a:gd name="connsiteY1" fmla="*/ 76200 h 6229350"/>
              <a:gd name="connsiteX2" fmla="*/ 6457950 w 6534150"/>
              <a:gd name="connsiteY2" fmla="*/ 0 h 6229350"/>
              <a:gd name="connsiteX3" fmla="*/ 6534150 w 6534150"/>
              <a:gd name="connsiteY3" fmla="*/ 1657350 h 6229350"/>
              <a:gd name="connsiteX4" fmla="*/ 6534150 w 6534150"/>
              <a:gd name="connsiteY4" fmla="*/ 4419600 h 6229350"/>
              <a:gd name="connsiteX5" fmla="*/ 6324600 w 6534150"/>
              <a:gd name="connsiteY5" fmla="*/ 5848350 h 6229350"/>
              <a:gd name="connsiteX6" fmla="*/ 4781550 w 6534150"/>
              <a:gd name="connsiteY6" fmla="*/ 6229350 h 6229350"/>
              <a:gd name="connsiteX7" fmla="*/ 3619500 w 6534150"/>
              <a:gd name="connsiteY7" fmla="*/ 5943600 h 6229350"/>
              <a:gd name="connsiteX8" fmla="*/ 2609850 w 6534150"/>
              <a:gd name="connsiteY8" fmla="*/ 2990850 h 6229350"/>
              <a:gd name="connsiteX9" fmla="*/ 0 w 6534150"/>
              <a:gd name="connsiteY9" fmla="*/ 2933700 h 6229350"/>
              <a:gd name="connsiteX10" fmla="*/ 57150 w 6534150"/>
              <a:gd name="connsiteY10" fmla="*/ 2095500 h 6229350"/>
              <a:gd name="connsiteX11" fmla="*/ 2647950 w 6534150"/>
              <a:gd name="connsiteY11" fmla="*/ 1828800 h 6229350"/>
              <a:gd name="connsiteX12" fmla="*/ 3524250 w 6534150"/>
              <a:gd name="connsiteY12" fmla="*/ 190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34150" h="6229350">
                <a:moveTo>
                  <a:pt x="3524250" y="19050"/>
                </a:moveTo>
                <a:lnTo>
                  <a:pt x="3600450" y="76200"/>
                </a:lnTo>
                <a:lnTo>
                  <a:pt x="6457950" y="0"/>
                </a:lnTo>
                <a:lnTo>
                  <a:pt x="6534150" y="1657350"/>
                </a:lnTo>
                <a:lnTo>
                  <a:pt x="6534150" y="4419600"/>
                </a:lnTo>
                <a:lnTo>
                  <a:pt x="6324600" y="5848350"/>
                </a:lnTo>
                <a:lnTo>
                  <a:pt x="4781550" y="6229350"/>
                </a:lnTo>
                <a:lnTo>
                  <a:pt x="3619500" y="5943600"/>
                </a:lnTo>
                <a:lnTo>
                  <a:pt x="2609850" y="2990850"/>
                </a:lnTo>
                <a:lnTo>
                  <a:pt x="0" y="2933700"/>
                </a:lnTo>
                <a:lnTo>
                  <a:pt x="57150" y="2095500"/>
                </a:lnTo>
                <a:lnTo>
                  <a:pt x="2647950" y="1828800"/>
                </a:lnTo>
                <a:lnTo>
                  <a:pt x="3524250" y="19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C2F8C3-E377-4732-9800-02D19F0F0F7E}"/>
              </a:ext>
            </a:extLst>
          </p:cNvPr>
          <p:cNvSpPr/>
          <p:nvPr/>
        </p:nvSpPr>
        <p:spPr>
          <a:xfrm>
            <a:off x="1091821" y="6837528"/>
            <a:ext cx="7492621" cy="3794078"/>
          </a:xfrm>
          <a:custGeom>
            <a:avLst/>
            <a:gdLst>
              <a:gd name="connsiteX0" fmla="*/ 3207224 w 7492621"/>
              <a:gd name="connsiteY0" fmla="*/ 1542197 h 3794078"/>
              <a:gd name="connsiteX1" fmla="*/ 3780430 w 7492621"/>
              <a:gd name="connsiteY1" fmla="*/ 2388359 h 3794078"/>
              <a:gd name="connsiteX2" fmla="*/ 4312692 w 7492621"/>
              <a:gd name="connsiteY2" fmla="*/ 3766782 h 3794078"/>
              <a:gd name="connsiteX3" fmla="*/ 7492621 w 7492621"/>
              <a:gd name="connsiteY3" fmla="*/ 3794078 h 3794078"/>
              <a:gd name="connsiteX4" fmla="*/ 7383439 w 7492621"/>
              <a:gd name="connsiteY4" fmla="*/ 2961565 h 3794078"/>
              <a:gd name="connsiteX5" fmla="*/ 6864824 w 7492621"/>
              <a:gd name="connsiteY5" fmla="*/ 2702257 h 3794078"/>
              <a:gd name="connsiteX6" fmla="*/ 5991367 w 7492621"/>
              <a:gd name="connsiteY6" fmla="*/ 0 h 3794078"/>
              <a:gd name="connsiteX7" fmla="*/ 0 w 7492621"/>
              <a:gd name="connsiteY7" fmla="*/ 163773 h 3794078"/>
              <a:gd name="connsiteX8" fmla="*/ 122830 w 7492621"/>
              <a:gd name="connsiteY8" fmla="*/ 955344 h 3794078"/>
              <a:gd name="connsiteX9" fmla="*/ 3289110 w 7492621"/>
              <a:gd name="connsiteY9" fmla="*/ 1528550 h 3794078"/>
              <a:gd name="connsiteX10" fmla="*/ 3207224 w 7492621"/>
              <a:gd name="connsiteY10" fmla="*/ 1542197 h 379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92621" h="3794078">
                <a:moveTo>
                  <a:pt x="3207224" y="1542197"/>
                </a:moveTo>
                <a:lnTo>
                  <a:pt x="3780430" y="2388359"/>
                </a:lnTo>
                <a:lnTo>
                  <a:pt x="4312692" y="3766782"/>
                </a:lnTo>
                <a:lnTo>
                  <a:pt x="7492621" y="3794078"/>
                </a:lnTo>
                <a:lnTo>
                  <a:pt x="7383439" y="2961565"/>
                </a:lnTo>
                <a:lnTo>
                  <a:pt x="6864824" y="2702257"/>
                </a:lnTo>
                <a:lnTo>
                  <a:pt x="5991367" y="0"/>
                </a:lnTo>
                <a:lnTo>
                  <a:pt x="0" y="163773"/>
                </a:lnTo>
                <a:lnTo>
                  <a:pt x="122830" y="955344"/>
                </a:lnTo>
                <a:lnTo>
                  <a:pt x="3289110" y="1528550"/>
                </a:lnTo>
                <a:lnTo>
                  <a:pt x="3207224" y="15421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Operation 22">
            <a:extLst>
              <a:ext uri="{FF2B5EF4-FFF2-40B4-BE49-F238E27FC236}">
                <a16:creationId xmlns:a16="http://schemas.microsoft.com/office/drawing/2014/main" id="{AC612057-FA83-45F1-A574-30B8676F23D9}"/>
              </a:ext>
            </a:extLst>
          </p:cNvPr>
          <p:cNvSpPr/>
          <p:nvPr/>
        </p:nvSpPr>
        <p:spPr>
          <a:xfrm rot="16200000">
            <a:off x="15621057" y="1487337"/>
            <a:ext cx="4510938" cy="5386933"/>
          </a:xfrm>
          <a:prstGeom prst="flowChartManualOperation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Manual Operation 23">
            <a:extLst>
              <a:ext uri="{FF2B5EF4-FFF2-40B4-BE49-F238E27FC236}">
                <a16:creationId xmlns:a16="http://schemas.microsoft.com/office/drawing/2014/main" id="{E7D8E233-A5C2-4DCE-B459-51BBAC3F60F6}"/>
              </a:ext>
            </a:extLst>
          </p:cNvPr>
          <p:cNvSpPr/>
          <p:nvPr/>
        </p:nvSpPr>
        <p:spPr>
          <a:xfrm rot="16200000">
            <a:off x="16693528" y="2231564"/>
            <a:ext cx="2305840" cy="3241304"/>
          </a:xfrm>
          <a:prstGeom prst="flowChartManualOperation">
            <a:avLst/>
          </a:prstGeom>
          <a:blipFill dpi="0" rotWithShape="0">
            <a:blip r:embed="rId5">
              <a:alphaModFix amt="64000"/>
            </a:blip>
            <a:srcRect/>
            <a:stretch>
              <a:fillRect/>
            </a:stretch>
          </a:blipFill>
          <a:ln w="57150"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C1A0603-CB9C-4036-A5AA-7AAF9744A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072" y="5729758"/>
            <a:ext cx="5840474" cy="43651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AAF4E1-B4EA-44E3-AA45-A0307BEAE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367" y="4816966"/>
            <a:ext cx="5840474" cy="43651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7564DB-4110-4475-B62F-924F706E8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773" y="4032132"/>
            <a:ext cx="5840474" cy="43651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7FA238-92DB-4767-B4E7-686C6BF8BF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457" y="3046684"/>
            <a:ext cx="6108892" cy="4565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E9C84F-087B-4572-922C-2CA49FB28E0D}"/>
              </a:ext>
            </a:extLst>
          </p:cNvPr>
          <p:cNvSpPr/>
          <p:nvPr/>
        </p:nvSpPr>
        <p:spPr>
          <a:xfrm>
            <a:off x="1101127" y="1370154"/>
            <a:ext cx="6117820" cy="3446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5971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109A28-58F6-497B-B98C-BC5BCC379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917"/>
            <a:ext cx="2437765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8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Honey Pot Effect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9034FD-2A1E-4B1D-A321-C3F753C3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76" y="1458300"/>
            <a:ext cx="11139097" cy="41485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0A7BD0-4536-4438-A1D3-5F357CB77014}"/>
              </a:ext>
            </a:extLst>
          </p:cNvPr>
          <p:cNvSpPr/>
          <p:nvPr/>
        </p:nvSpPr>
        <p:spPr>
          <a:xfrm>
            <a:off x="12377761" y="12257700"/>
            <a:ext cx="10580210" cy="1427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Looking glass: a field study on noticing interactivity of a shop window. Müller et al. CHI ‘12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9A2BF-AEA9-4436-BF68-950F8F287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67" y="7350806"/>
            <a:ext cx="9858315" cy="46270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3CD6F8-35EA-4CE1-9E11-4D95ACA79D10}"/>
              </a:ext>
            </a:extLst>
          </p:cNvPr>
          <p:cNvSpPr/>
          <p:nvPr/>
        </p:nvSpPr>
        <p:spPr>
          <a:xfrm>
            <a:off x="3339547" y="5465171"/>
            <a:ext cx="1757238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People noticing a person making uncommon</a:t>
            </a:r>
          </a:p>
          <a:p>
            <a:pPr algn="ctr"/>
            <a:r>
              <a:rPr lang="en-US" sz="4400" dirty="0">
                <a:solidFill>
                  <a:schemeClr val="accent1"/>
                </a:solidFill>
              </a:rPr>
              <a:t>gestures, and positioning themselves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17559-6A60-42FA-BF15-DFD69A1B98DF}"/>
              </a:ext>
            </a:extLst>
          </p:cNvPr>
          <p:cNvSpPr/>
          <p:nvPr/>
        </p:nvSpPr>
        <p:spPr>
          <a:xfrm>
            <a:off x="3491947" y="11748603"/>
            <a:ext cx="17572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The Honeypot Effect: Multiple rows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92C1E7-351B-416E-90F8-A1A47035900B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7 of 15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95B08-2B96-4423-B634-2168D122242F}"/>
              </a:ext>
            </a:extLst>
          </p:cNvPr>
          <p:cNvSpPr/>
          <p:nvPr/>
        </p:nvSpPr>
        <p:spPr>
          <a:xfrm>
            <a:off x="453534" y="12627421"/>
            <a:ext cx="11546357" cy="662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Enticing People to Interact with Large Public Displays in Public Spaces. Brignull et al. INTERACT ‘03</a:t>
            </a:r>
          </a:p>
        </p:txBody>
      </p:sp>
    </p:spTree>
    <p:extLst>
      <p:ext uri="{BB962C8B-B14F-4D97-AF65-F5344CB8AC3E}">
        <p14:creationId xmlns:p14="http://schemas.microsoft.com/office/powerpoint/2010/main" val="2973683003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109A28-58F6-497B-B98C-BC5BCC379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917"/>
            <a:ext cx="24377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72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Landing Effect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FD2692-A674-45D2-83CE-8E0BA6998967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8 of 15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7A730E-E26B-4357-B0AF-EBEAB4406B34}"/>
              </a:ext>
            </a:extLst>
          </p:cNvPr>
          <p:cNvGrpSpPr/>
          <p:nvPr/>
        </p:nvGrpSpPr>
        <p:grpSpPr>
          <a:xfrm>
            <a:off x="3339547" y="1423813"/>
            <a:ext cx="6426836" cy="5388967"/>
            <a:chOff x="3339547" y="1423813"/>
            <a:chExt cx="6426836" cy="538896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AC7E57-D4A4-461D-B0FB-DB354AEBCC3C}"/>
                </a:ext>
              </a:extLst>
            </p:cNvPr>
            <p:cNvSpPr/>
            <p:nvPr/>
          </p:nvSpPr>
          <p:spPr>
            <a:xfrm>
              <a:off x="3339547" y="5889450"/>
              <a:ext cx="637785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1"/>
                  </a:solidFill>
                </a:rPr>
                <a:t>A, B and C pass by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6482D8-6C37-443B-8EF6-4C26F0E5E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9547" y="1423813"/>
              <a:ext cx="6426836" cy="446160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8BBE1D-1445-42AD-AC57-F79A1FAD401A}"/>
              </a:ext>
            </a:extLst>
          </p:cNvPr>
          <p:cNvGrpSpPr/>
          <p:nvPr/>
        </p:nvGrpSpPr>
        <p:grpSpPr>
          <a:xfrm>
            <a:off x="9717405" y="1423813"/>
            <a:ext cx="5946666" cy="5388968"/>
            <a:chOff x="9717405" y="1423813"/>
            <a:chExt cx="5946666" cy="53889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FB5424-C0CA-4047-A198-AD9BB1994C2D}"/>
                </a:ext>
              </a:extLst>
            </p:cNvPr>
            <p:cNvSpPr/>
            <p:nvPr/>
          </p:nvSpPr>
          <p:spPr>
            <a:xfrm>
              <a:off x="9717405" y="5889451"/>
              <a:ext cx="59466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1"/>
                  </a:solidFill>
                </a:rPr>
                <a:t>A stops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D3DAE1-88C1-460E-919F-8D4714F3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7010" y="1423813"/>
              <a:ext cx="5466789" cy="446160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761243-B138-4027-9929-6233EC88BCEF}"/>
              </a:ext>
            </a:extLst>
          </p:cNvPr>
          <p:cNvGrpSpPr/>
          <p:nvPr/>
        </p:nvGrpSpPr>
        <p:grpSpPr>
          <a:xfrm>
            <a:off x="15529466" y="1423813"/>
            <a:ext cx="5946666" cy="5389726"/>
            <a:chOff x="15529466" y="1423813"/>
            <a:chExt cx="5946666" cy="53897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355C47-8D2C-459C-9F36-87EA8A7C031C}"/>
                </a:ext>
              </a:extLst>
            </p:cNvPr>
            <p:cNvSpPr/>
            <p:nvPr/>
          </p:nvSpPr>
          <p:spPr>
            <a:xfrm>
              <a:off x="15529466" y="5890209"/>
              <a:ext cx="594666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1"/>
                  </a:solidFill>
                </a:rPr>
                <a:t>A walks back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BD16B5-6EB9-4EFF-BC37-7F4061EAA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29466" y="1423813"/>
              <a:ext cx="5642107" cy="446160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3777E4-E204-4749-8428-69EDE8A6FD59}"/>
              </a:ext>
            </a:extLst>
          </p:cNvPr>
          <p:cNvGrpSpPr/>
          <p:nvPr/>
        </p:nvGrpSpPr>
        <p:grpSpPr>
          <a:xfrm>
            <a:off x="5223947" y="7436414"/>
            <a:ext cx="6377857" cy="5127185"/>
            <a:chOff x="5223947" y="7436414"/>
            <a:chExt cx="6377857" cy="51271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36A811-C8CA-456D-9872-569526B99DC2}"/>
                </a:ext>
              </a:extLst>
            </p:cNvPr>
            <p:cNvSpPr/>
            <p:nvPr/>
          </p:nvSpPr>
          <p:spPr>
            <a:xfrm>
              <a:off x="5223947" y="11640269"/>
              <a:ext cx="637785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1"/>
                  </a:solidFill>
                </a:rPr>
                <a:t>A interacts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77ABFF4-75E1-4FC4-AAEE-17E2F8C83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3876" y="7436414"/>
              <a:ext cx="4458658" cy="4290407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94C671-8B99-4A05-A81F-3188E845CCA9}"/>
              </a:ext>
            </a:extLst>
          </p:cNvPr>
          <p:cNvGrpSpPr/>
          <p:nvPr/>
        </p:nvGrpSpPr>
        <p:grpSpPr>
          <a:xfrm>
            <a:off x="10803162" y="7436414"/>
            <a:ext cx="7177047" cy="5130470"/>
            <a:chOff x="10803162" y="7436414"/>
            <a:chExt cx="7177047" cy="513047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56DA91-6EA4-45DE-941E-0A8D46774D6D}"/>
                </a:ext>
              </a:extLst>
            </p:cNvPr>
            <p:cNvSpPr/>
            <p:nvPr/>
          </p:nvSpPr>
          <p:spPr>
            <a:xfrm>
              <a:off x="10872925" y="11643554"/>
              <a:ext cx="693799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1"/>
                  </a:solidFill>
                </a:rPr>
                <a:t>B and C join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0D1E87E-63F5-405E-B8F0-E4CA505FC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03162" y="7436414"/>
              <a:ext cx="7177047" cy="4272454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9F78C9B-DE57-4219-9BC7-986AA559336C}"/>
              </a:ext>
            </a:extLst>
          </p:cNvPr>
          <p:cNvSpPr/>
          <p:nvPr/>
        </p:nvSpPr>
        <p:spPr>
          <a:xfrm>
            <a:off x="849086" y="12765036"/>
            <a:ext cx="22108885" cy="920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Looking glass: a field study on noticing interactivity of a shop window. Müller et al. CHI ‘12</a:t>
            </a:r>
          </a:p>
        </p:txBody>
      </p:sp>
    </p:spTree>
    <p:extLst>
      <p:ext uri="{BB962C8B-B14F-4D97-AF65-F5344CB8AC3E}">
        <p14:creationId xmlns:p14="http://schemas.microsoft.com/office/powerpoint/2010/main" val="297477032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2109A28-58F6-497B-B98C-BC5BCC379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917"/>
            <a:ext cx="2437765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88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Interacting with the Interface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1F4B02-09DC-4182-84AC-09A5DD68BCB0}"/>
              </a:ext>
            </a:extLst>
          </p:cNvPr>
          <p:cNvSpPr/>
          <p:nvPr/>
        </p:nvSpPr>
        <p:spPr>
          <a:xfrm>
            <a:off x="833673" y="12877487"/>
            <a:ext cx="17095097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2">
                    <a:lumMod val="95000"/>
                    <a:lumOff val="5000"/>
                  </a:schemeClr>
                </a:solidFill>
              </a:rPr>
              <a:t>Multi-touch tables and collaborative learning. Higgins et al. British Journal of Educational Technology ‘12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C1E1C-DBB4-47DE-ABC2-642909B8B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146" y="4227532"/>
            <a:ext cx="8505634" cy="6384749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F412E51F-A5DD-47BF-8691-2978FD8A21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432" y="10745066"/>
            <a:ext cx="1117693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50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Students using Multi-touch Surface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53C61F5-9770-4990-9C8F-FCF4431E5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4234" y="10806026"/>
            <a:ext cx="11176931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r>
              <a:rPr lang="en-US" altLang="en-US" sz="5000" b="1" dirty="0">
                <a:solidFill>
                  <a:schemeClr val="tx2"/>
                </a:solidFill>
                <a:latin typeface="Montserrat"/>
                <a:ea typeface="Montserrat"/>
                <a:cs typeface="Montserrat"/>
              </a:rPr>
              <a:t>Comparison of MTT, Multi-touch 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9E538D-ABA4-46F6-9DEC-4AEAE94318C7}"/>
              </a:ext>
            </a:extLst>
          </p:cNvPr>
          <p:cNvSpPr/>
          <p:nvPr/>
        </p:nvSpPr>
        <p:spPr>
          <a:xfrm>
            <a:off x="22326600" y="12987159"/>
            <a:ext cx="202882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9 of 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7B312-6904-4AA1-A902-3865D4362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4194" y="4293923"/>
            <a:ext cx="10902024" cy="6384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FE22E3-FCF0-496C-85A7-2DBFAA4B6EF8}"/>
              </a:ext>
            </a:extLst>
          </p:cNvPr>
          <p:cNvSpPr/>
          <p:nvPr/>
        </p:nvSpPr>
        <p:spPr>
          <a:xfrm rot="16200000">
            <a:off x="9489322" y="6562350"/>
            <a:ext cx="5593535" cy="1056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Number of groups</a:t>
            </a:r>
          </a:p>
        </p:txBody>
      </p:sp>
    </p:spTree>
    <p:extLst>
      <p:ext uri="{BB962C8B-B14F-4D97-AF65-F5344CB8AC3E}">
        <p14:creationId xmlns:p14="http://schemas.microsoft.com/office/powerpoint/2010/main" val="3449545767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Default Theme">
  <a:themeElements>
    <a:clrScheme name="Elevation Ligh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2FC0D6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1576</Words>
  <Application>Microsoft Office PowerPoint</Application>
  <PresentationFormat>Custom</PresentationFormat>
  <Paragraphs>222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 Light</vt:lpstr>
      <vt:lpstr>Lato Light</vt:lpstr>
      <vt:lpstr>Montserrat</vt:lpstr>
      <vt:lpstr>Montserrat Bold</vt:lpstr>
      <vt:lpstr>Montserrat Light</vt:lpstr>
      <vt:lpstr>Open Sans Regular</vt:lpstr>
      <vt:lpstr>Raleway</vt:lpstr>
      <vt:lpstr>Roboto Regular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Arijit Gupta</cp:lastModifiedBy>
  <cp:revision>5881</cp:revision>
  <dcterms:created xsi:type="dcterms:W3CDTF">2014-11-12T21:47:38Z</dcterms:created>
  <dcterms:modified xsi:type="dcterms:W3CDTF">2018-07-26T10:47:30Z</dcterms:modified>
  <cp:category/>
</cp:coreProperties>
</file>